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57" r:id="rId6"/>
    <p:sldId id="258" r:id="rId7"/>
    <p:sldId id="260" r:id="rId8"/>
    <p:sldId id="259" r:id="rId9"/>
    <p:sldId id="262" r:id="rId10"/>
    <p:sldId id="261" r:id="rId11"/>
    <p:sldId id="264" r:id="rId12"/>
    <p:sldId id="263" r:id="rId13"/>
    <p:sldId id="265" r:id="rId14"/>
    <p:sldId id="266" r:id="rId15"/>
    <p:sldId id="267" r:id="rId16"/>
    <p:sldId id="269" r:id="rId17"/>
    <p:sldId id="256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FC71"/>
    <a:srgbClr val="0A3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15BE15-A0D0-4A0B-A86A-005D38579D22}" v="8" dt="2025-07-14T07:41:38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59" y="43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5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7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5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8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7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0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7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7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5F9EC-DEC0-4493-B66A-96A73788B5B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8A559-78DB-4221-AD62-D84CD2A1C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4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442569" y="2816226"/>
            <a:ext cx="5155592" cy="2136774"/>
          </a:xfrm>
        </p:spPr>
        <p:txBody>
          <a:bodyPr anchor="t">
            <a:noAutofit/>
          </a:bodyPr>
          <a:lstStyle/>
          <a:p>
            <a:pPr algn="r"/>
            <a:r>
              <a:rPr kumimoji="0" lang="en-US" sz="3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 Web" panose="00000500000000000000" pitchFamily="2" charset="0"/>
                <a:ea typeface="Lato"/>
                <a:cs typeface="Lato"/>
                <a:sym typeface="Lato"/>
              </a:rPr>
              <a:t>LMNTRIX </a:t>
            </a:r>
            <a:br>
              <a:rPr kumimoji="0" lang="en-US" sz="3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 Web" panose="00000500000000000000" pitchFamily="2" charset="0"/>
                <a:ea typeface="Lato"/>
                <a:cs typeface="Lato"/>
                <a:sym typeface="Lato"/>
              </a:rPr>
            </a:br>
            <a: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 Web" panose="00000500000000000000" pitchFamily="2" charset="0"/>
                <a:ea typeface="Lato"/>
                <a:cs typeface="Lato"/>
                <a:sym typeface="Lato"/>
              </a:rPr>
              <a:t>CLOUD</a:t>
            </a:r>
            <a:endParaRPr lang="en-US" sz="370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91420" y="2587626"/>
            <a:ext cx="3555392" cy="21367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300" b="1" kern="0">
                <a:solidFill>
                  <a:srgbClr val="CFFC71"/>
                </a:solidFill>
                <a:latin typeface="Titillium Web" panose="00000500000000000000" pitchFamily="2" charset="0"/>
                <a:sym typeface="Lato"/>
              </a:rPr>
              <a:t>XDR</a:t>
            </a:r>
            <a:endParaRPr lang="en-US" sz="10300" b="1">
              <a:solidFill>
                <a:srgbClr val="CFFC71"/>
              </a:solidFill>
              <a:latin typeface="Titillium Web" panose="000005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45203" y="3276600"/>
            <a:ext cx="5155592" cy="2136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9900" b="1">
              <a:solidFill>
                <a:srgbClr val="CFFC71"/>
              </a:solidFill>
              <a:latin typeface="Titillium Web" panose="000005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323" y="533400"/>
            <a:ext cx="6157690" cy="5994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576908"/>
            <a:ext cx="1600200" cy="361008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360612" y="4379913"/>
            <a:ext cx="2895600" cy="8016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300" kern="0">
                <a:solidFill>
                  <a:schemeClr val="bg1"/>
                </a:solidFill>
                <a:latin typeface="Titillium Web" panose="00000500000000000000" pitchFamily="2" charset="0"/>
                <a:sym typeface="Lato"/>
              </a:rPr>
              <a:t>December 2023</a:t>
            </a:r>
            <a:endParaRPr lang="en-US" sz="230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9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3048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What Questions does LMNTRIX Answer?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46212" y="1077532"/>
            <a:ext cx="9601200" cy="14370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>
                <a:latin typeface="Titillium Web" panose="00000500000000000000" pitchFamily="2" charset="0"/>
              </a:rPr>
              <a:t>LMNTRIX XDR platform provides </a:t>
            </a:r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Multi-layered protection </a:t>
            </a:r>
            <a:r>
              <a:rPr lang="en-US" sz="1900">
                <a:latin typeface="Titillium Web" panose="00000500000000000000" pitchFamily="2" charset="0"/>
              </a:rPr>
              <a:t>for computing infrastructure and workloads hosted in public cloud environments. In 2022, it took 207 days to discover a breach and an additional 70 days to remediate.</a:t>
            </a:r>
          </a:p>
          <a:p>
            <a:endParaRPr lang="en-US" sz="1900">
              <a:latin typeface="Titillium Web" panose="00000500000000000000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321425" y="25736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Am I currently being breach and is it valid?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323012" y="2954620"/>
            <a:ext cx="5638800" cy="871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Have I been breached previously and if so, are the steps repeatable?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323012" y="37166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Can I anticipate what the next steps the threat actor will take?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323013" y="4442974"/>
            <a:ext cx="5565774" cy="8910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Our storyline will show what has already occurred and </a:t>
            </a:r>
          </a:p>
          <a:p>
            <a:pPr algn="l"/>
            <a:r>
              <a:rPr lang="en-US" sz="1600">
                <a:latin typeface="Titillium Web" panose="00000500000000000000" pitchFamily="2" charset="0"/>
              </a:rPr>
              <a:t>where the threat actor may be going.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323012" y="5367620"/>
            <a:ext cx="5486400" cy="884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Can I fix the gaps in my infrastructure quickly?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323012" y="5748620"/>
            <a:ext cx="5410200" cy="880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Recommendations are provided to fix the gaps in runtime.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12" y="4679410"/>
            <a:ext cx="4051482" cy="2330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311" y="5274509"/>
            <a:ext cx="448084" cy="432080"/>
          </a:xfrm>
          <a:prstGeom prst="rect">
            <a:avLst/>
          </a:prstGeom>
        </p:spPr>
      </p:pic>
      <p:sp>
        <p:nvSpPr>
          <p:cNvPr id="48" name="Title 1"/>
          <p:cNvSpPr txBox="1">
            <a:spLocks/>
          </p:cNvSpPr>
          <p:nvPr/>
        </p:nvSpPr>
        <p:spPr>
          <a:xfrm>
            <a:off x="2831864" y="5262691"/>
            <a:ext cx="2818230" cy="10619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300" b="1">
                <a:latin typeface="Titillium Web" panose="00000500000000000000" pitchFamily="2" charset="0"/>
              </a:rPr>
              <a:t>Cloud Threat Detection </a:t>
            </a:r>
          </a:p>
          <a:p>
            <a:pPr algn="l"/>
            <a:r>
              <a:rPr lang="en-US" sz="1300" b="1">
                <a:latin typeface="Titillium Web" panose="00000500000000000000" pitchFamily="2" charset="0"/>
              </a:rPr>
              <a:t>&amp; Response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24" y="3352800"/>
            <a:ext cx="3525313" cy="201684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12" y="3773874"/>
            <a:ext cx="510060" cy="49184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2870190" y="3807036"/>
            <a:ext cx="2515083" cy="917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300" b="1">
                <a:latin typeface="Titillium Web" panose="00000500000000000000" pitchFamily="2" charset="0"/>
              </a:rPr>
              <a:t>Identity Threat </a:t>
            </a:r>
          </a:p>
          <a:p>
            <a:pPr algn="l"/>
            <a:r>
              <a:rPr lang="en-US" sz="1300" b="1">
                <a:latin typeface="Titillium Web" panose="00000500000000000000" pitchFamily="2" charset="0"/>
              </a:rPr>
              <a:t>Detection &amp; Response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41" y="2286000"/>
            <a:ext cx="2682223" cy="164966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650" y="2411668"/>
            <a:ext cx="356205" cy="343484"/>
          </a:xfrm>
          <a:prstGeom prst="rect">
            <a:avLst/>
          </a:prstGeom>
        </p:spPr>
      </p:pic>
      <p:sp>
        <p:nvSpPr>
          <p:cNvPr id="58" name="Title 1"/>
          <p:cNvSpPr txBox="1">
            <a:spLocks/>
          </p:cNvSpPr>
          <p:nvPr/>
        </p:nvSpPr>
        <p:spPr>
          <a:xfrm>
            <a:off x="2481353" y="2716468"/>
            <a:ext cx="1828800" cy="10062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70"/>
              </a:spcBef>
            </a:pPr>
            <a:r>
              <a:rPr lang="en-US" sz="1300" b="1">
                <a:solidFill>
                  <a:schemeClr val="bg1"/>
                </a:solidFill>
                <a:latin typeface="Titillium Web" panose="00000500000000000000" pitchFamily="2" charset="0"/>
              </a:rPr>
              <a:t>Free Foundational Capabilities</a:t>
            </a:r>
          </a:p>
        </p:txBody>
      </p:sp>
    </p:spTree>
    <p:extLst>
      <p:ext uri="{BB962C8B-B14F-4D97-AF65-F5344CB8AC3E}">
        <p14:creationId xmlns:p14="http://schemas.microsoft.com/office/powerpoint/2010/main" val="13787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  <p:bldP spid="12" grpId="0"/>
      <p:bldP spid="14" grpId="0"/>
      <p:bldP spid="15" grpId="0"/>
      <p:bldP spid="16" grpId="0"/>
      <p:bldP spid="17" grpId="0"/>
      <p:bldP spid="48" grpId="0"/>
      <p:bldP spid="54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4012" y="112939"/>
            <a:ext cx="6440488" cy="2858861"/>
          </a:xfrm>
        </p:spPr>
        <p:txBody>
          <a:bodyPr anchor="t">
            <a:normAutofit/>
          </a:bodyPr>
          <a:lstStyle/>
          <a:p>
            <a:r>
              <a:rPr lang="en-US" sz="3300" b="1">
                <a:solidFill>
                  <a:srgbClr val="0A3751"/>
                </a:solidFill>
                <a:latin typeface="Titillium Web" panose="00000500000000000000" pitchFamily="2" charset="0"/>
              </a:rPr>
              <a:t>Cloud Threat Landscape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-153988" y="3808516"/>
            <a:ext cx="3048000" cy="9598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1500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567" y="1600200"/>
            <a:ext cx="1069928" cy="5791200"/>
          </a:xfrm>
          <a:prstGeom prst="rect">
            <a:avLst/>
          </a:prstGeom>
        </p:spPr>
      </p:pic>
      <p:sp>
        <p:nvSpPr>
          <p:cNvPr id="48" name="Title 1"/>
          <p:cNvSpPr txBox="1">
            <a:spLocks/>
          </p:cNvSpPr>
          <p:nvPr/>
        </p:nvSpPr>
        <p:spPr>
          <a:xfrm>
            <a:off x="9218612" y="974904"/>
            <a:ext cx="1905000" cy="10062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0A3751"/>
                </a:solidFill>
                <a:latin typeface="Titillium Web" panose="00000500000000000000" pitchFamily="2" charset="0"/>
              </a:rPr>
              <a:t>90%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204324" y="3124200"/>
            <a:ext cx="1905000" cy="2276977"/>
          </a:xfrm>
          <a:prstGeom prst="rect">
            <a:avLst/>
          </a:prstGeom>
        </p:spPr>
        <p:txBody>
          <a:bodyPr vert="vert270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" panose="00000500000000000000" pitchFamily="2" charset="0"/>
              </a:rPr>
              <a:t>Misconfigurations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218612" y="5677580"/>
            <a:ext cx="1905000" cy="10582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>
                <a:latin typeface="Titillium Web" panose="00000500000000000000" pitchFamily="2" charset="0"/>
              </a:rPr>
              <a:t>By 2023 99% of cloud security failures will be the customer’s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2" y="3048000"/>
            <a:ext cx="990600" cy="4114800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6627812" y="2422704"/>
            <a:ext cx="1905000" cy="10062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>
                <a:solidFill>
                  <a:srgbClr val="0A3751"/>
                </a:solidFill>
                <a:latin typeface="Titillium Web" panose="00000500000000000000" pitchFamily="2" charset="0"/>
              </a:rPr>
              <a:t>50%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6613524" y="3365500"/>
            <a:ext cx="2057400" cy="2051867"/>
          </a:xfrm>
          <a:prstGeom prst="rect">
            <a:avLst/>
          </a:prstGeom>
        </p:spPr>
        <p:txBody>
          <a:bodyPr vert="vert270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" panose="00000500000000000000" pitchFamily="2" charset="0"/>
              </a:rPr>
              <a:t>Public Exposure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23012" y="5651500"/>
            <a:ext cx="2514600" cy="1496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>
                <a:latin typeface="Titillium Web" panose="00000500000000000000" pitchFamily="2" charset="0"/>
              </a:rPr>
              <a:t>By 2021 50% of enterprises will unknowingly and mistakenly have a service exposed to the public internet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655" y="2209800"/>
            <a:ext cx="1069928" cy="4938444"/>
          </a:xfrm>
          <a:prstGeom prst="rect">
            <a:avLst/>
          </a:prstGeom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4265612" y="1600200"/>
            <a:ext cx="1905000" cy="10062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0A3751"/>
                </a:solidFill>
                <a:latin typeface="Titillium Web" panose="00000500000000000000" pitchFamily="2" charset="0"/>
              </a:rPr>
              <a:t>75%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189412" y="3124200"/>
            <a:ext cx="1905000" cy="2276977"/>
          </a:xfrm>
          <a:prstGeom prst="rect">
            <a:avLst/>
          </a:prstGeom>
        </p:spPr>
        <p:txBody>
          <a:bodyPr vert="vert270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" panose="00000500000000000000" pitchFamily="2" charset="0"/>
              </a:rPr>
              <a:t>Permissions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7012" y="5677581"/>
            <a:ext cx="2286000" cy="9518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>
                <a:latin typeface="Titillium Web" panose="00000500000000000000" pitchFamily="2" charset="0"/>
              </a:rPr>
              <a:t>By 2023 75% of security failures will result from inadequate management of identities, access, and privileges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606" y="3124200"/>
            <a:ext cx="951606" cy="3505200"/>
          </a:xfrm>
          <a:prstGeom prst="rect">
            <a:avLst/>
          </a:prstGeom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1598612" y="2498904"/>
            <a:ext cx="1905000" cy="10062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>
                <a:solidFill>
                  <a:srgbClr val="0A3751"/>
                </a:solidFill>
                <a:latin typeface="Titillium Web" panose="00000500000000000000" pitchFamily="2" charset="0"/>
              </a:rPr>
              <a:t>50%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1431924" y="3365500"/>
            <a:ext cx="2057400" cy="2051867"/>
          </a:xfrm>
          <a:prstGeom prst="rect">
            <a:avLst/>
          </a:prstGeom>
        </p:spPr>
        <p:txBody>
          <a:bodyPr vert="vert270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" panose="00000500000000000000" pitchFamily="2" charset="0"/>
              </a:rPr>
              <a:t>Data Breach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1065212" y="5651500"/>
            <a:ext cx="2667000" cy="1496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>
                <a:latin typeface="Titillium Web" panose="00000500000000000000" pitchFamily="2" charset="0"/>
              </a:rPr>
              <a:t>In 2022 Nearly Half of all data breaches over the last year were cloud-based</a:t>
            </a:r>
          </a:p>
        </p:txBody>
      </p:sp>
    </p:spTree>
    <p:extLst>
      <p:ext uri="{BB962C8B-B14F-4D97-AF65-F5344CB8AC3E}">
        <p14:creationId xmlns:p14="http://schemas.microsoft.com/office/powerpoint/2010/main" val="57651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entr" presetSubtype="0" fill="hold" grpId="0" nodeType="after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8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3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8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8" grpId="0"/>
      <p:bldP spid="23" grpId="0"/>
      <p:bldP spid="25" grpId="0"/>
      <p:bldP spid="27" grpId="0"/>
      <p:bldP spid="28" grpId="0"/>
      <p:bldP spid="29" grpId="0"/>
      <p:bldP spid="31" grpId="0"/>
      <p:bldP spid="32" grpId="0"/>
      <p:bldP spid="34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4012" y="112939"/>
            <a:ext cx="6440488" cy="2858861"/>
          </a:xfrm>
        </p:spPr>
        <p:txBody>
          <a:bodyPr anchor="t">
            <a:normAutofit/>
          </a:bodyPr>
          <a:lstStyle/>
          <a:p>
            <a:r>
              <a:rPr lang="en-US" sz="3300" b="1">
                <a:solidFill>
                  <a:srgbClr val="0A3751"/>
                </a:solidFill>
                <a:latin typeface="Titillium Web" panose="00000500000000000000" pitchFamily="2" charset="0"/>
              </a:rPr>
              <a:t>Business Benefits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-153988" y="3808516"/>
            <a:ext cx="3048000" cy="9598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1500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295400"/>
            <a:ext cx="831746" cy="831746"/>
          </a:xfrm>
          <a:prstGeom prst="rect">
            <a:avLst/>
          </a:prstGeom>
        </p:spPr>
      </p:pic>
      <p:sp>
        <p:nvSpPr>
          <p:cNvPr id="39" name="Title 1"/>
          <p:cNvSpPr txBox="1">
            <a:spLocks/>
          </p:cNvSpPr>
          <p:nvPr/>
        </p:nvSpPr>
        <p:spPr>
          <a:xfrm>
            <a:off x="1217612" y="13067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Compliance Requirements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1216024" y="20941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latin typeface="Titillium Web" panose="00000500000000000000" pitchFamily="2" charset="0"/>
              </a:rPr>
              <a:t>Comply with regional or industry regulations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1217612" y="27799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GDPR | HIPAA | NIST   ISO 27001 | SOC2 | CIS |  PCI DSS | GDPR | COVID 19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12" y="1295400"/>
            <a:ext cx="831746" cy="831746"/>
          </a:xfrm>
          <a:prstGeom prst="rect">
            <a:avLst/>
          </a:prstGeom>
        </p:spPr>
      </p:pic>
      <p:sp>
        <p:nvSpPr>
          <p:cNvPr id="60" name="Title 1"/>
          <p:cNvSpPr txBox="1">
            <a:spLocks/>
          </p:cNvSpPr>
          <p:nvPr/>
        </p:nvSpPr>
        <p:spPr>
          <a:xfrm>
            <a:off x="4799012" y="13067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Fortify Cloud </a:t>
            </a:r>
            <a:endParaRPr lang="bn-IN" sz="1900" b="1">
              <a:solidFill>
                <a:srgbClr val="0A3751"/>
              </a:solidFill>
              <a:latin typeface="Titillium Web" panose="00000500000000000000" pitchFamily="2" charset="0"/>
            </a:endParaRPr>
          </a:p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Security Posture</a:t>
            </a:r>
          </a:p>
        </p:txBody>
      </p:sp>
      <p:sp>
        <p:nvSpPr>
          <p:cNvPr id="61" name="Title 1"/>
          <p:cNvSpPr txBox="1">
            <a:spLocks/>
          </p:cNvSpPr>
          <p:nvPr/>
        </p:nvSpPr>
        <p:spPr>
          <a:xfrm>
            <a:off x="4797424" y="20941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latin typeface="Titillium Web" panose="00000500000000000000" pitchFamily="2" charset="0"/>
              </a:rPr>
              <a:t>Prevent Vulnerabilities </a:t>
            </a:r>
            <a:endParaRPr lang="bn-IN" sz="1500">
              <a:latin typeface="Titillium Web" panose="00000500000000000000" pitchFamily="2" charset="0"/>
            </a:endParaRPr>
          </a:p>
          <a:p>
            <a:pPr algn="l"/>
            <a:r>
              <a:rPr lang="en-US" sz="1500">
                <a:latin typeface="Titillium Web" panose="00000500000000000000" pitchFamily="2" charset="0"/>
              </a:rPr>
              <a:t>before they occur</a:t>
            </a:r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799012" y="2779939"/>
            <a:ext cx="3048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Misconfiguration Detection | Smart hardening</a:t>
            </a:r>
            <a:r>
              <a:rPr lang="bn-IN" sz="1500">
                <a:solidFill>
                  <a:srgbClr val="0A3751"/>
                </a:solidFill>
                <a:latin typeface="Titillium Web" panose="00000500000000000000" pitchFamily="2" charset="0"/>
              </a:rPr>
              <a:t> </a:t>
            </a:r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recommendation | Risk prioritized alerting | Cross Cloud visibility | Multi Cloud support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2" y="1371600"/>
            <a:ext cx="755546" cy="755546"/>
          </a:xfrm>
          <a:prstGeom prst="rect">
            <a:avLst/>
          </a:prstGeom>
        </p:spPr>
      </p:pic>
      <p:sp>
        <p:nvSpPr>
          <p:cNvPr id="64" name="Title 1"/>
          <p:cNvSpPr txBox="1">
            <a:spLocks/>
          </p:cNvSpPr>
          <p:nvPr/>
        </p:nvSpPr>
        <p:spPr>
          <a:xfrm>
            <a:off x="8837612" y="13067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Eliminate Excessive Permissions</a:t>
            </a: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8836024" y="20941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latin typeface="Titillium Web" panose="00000500000000000000" pitchFamily="2" charset="0"/>
              </a:rPr>
              <a:t>Analyzing the gap between defined and used permissions</a:t>
            </a: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8837612" y="2779939"/>
            <a:ext cx="31242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Visibility | Automation of principle of least privileges | Continues analysis of granted and used permissions | Hardening recommendation</a:t>
            </a: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2" y="4267200"/>
            <a:ext cx="755546" cy="755546"/>
          </a:xfrm>
          <a:prstGeom prst="rect">
            <a:avLst/>
          </a:prstGeom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674812" y="42023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Intelligent Detection of  Data Breach Attempts</a:t>
            </a:r>
          </a:p>
        </p:txBody>
      </p:sp>
      <p:sp>
        <p:nvSpPr>
          <p:cNvPr id="69" name="Title 1"/>
          <p:cNvSpPr txBox="1">
            <a:spLocks/>
          </p:cNvSpPr>
          <p:nvPr/>
        </p:nvSpPr>
        <p:spPr>
          <a:xfrm>
            <a:off x="1673224" y="49897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latin typeface="Titillium Web" panose="00000500000000000000" pitchFamily="2" charset="0"/>
              </a:rPr>
              <a:t>Intelligent   Detection &amp; Correlation of Cyber Attack</a:t>
            </a: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1674812" y="5675539"/>
            <a:ext cx="4565546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Context aware detection | Auto response | Storage access active monitoring | Network communication monitoring | Suspicious cloud activity detection | Data exfiltration detection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12" y="4343400"/>
            <a:ext cx="679346" cy="679346"/>
          </a:xfrm>
          <a:prstGeom prst="rect">
            <a:avLst/>
          </a:prstGeom>
        </p:spPr>
      </p:pic>
      <p:sp>
        <p:nvSpPr>
          <p:cNvPr id="75" name="Title 1"/>
          <p:cNvSpPr txBox="1">
            <a:spLocks/>
          </p:cNvSpPr>
          <p:nvPr/>
        </p:nvSpPr>
        <p:spPr>
          <a:xfrm>
            <a:off x="7618412" y="4278539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>
                <a:solidFill>
                  <a:srgbClr val="0A3751"/>
                </a:solidFill>
                <a:latin typeface="Titillium Web" panose="00000500000000000000" pitchFamily="2" charset="0"/>
              </a:rPr>
              <a:t>Multi Cloud Visibility</a:t>
            </a:r>
          </a:p>
        </p:txBody>
      </p:sp>
      <p:sp>
        <p:nvSpPr>
          <p:cNvPr id="76" name="Title 1"/>
          <p:cNvSpPr txBox="1">
            <a:spLocks/>
          </p:cNvSpPr>
          <p:nvPr/>
        </p:nvSpPr>
        <p:spPr>
          <a:xfrm>
            <a:off x="7616824" y="4687661"/>
            <a:ext cx="2667000" cy="12586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latin typeface="Titillium Web" panose="00000500000000000000" pitchFamily="2" charset="0"/>
              </a:rPr>
              <a:t>Comprehensive view of your cloud security posture</a:t>
            </a: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7618412" y="5334000"/>
            <a:ext cx="3810000" cy="11824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>
                <a:solidFill>
                  <a:srgbClr val="0A3751"/>
                </a:solidFill>
                <a:latin typeface="Titillium Web" panose="00000500000000000000" pitchFamily="2" charset="0"/>
              </a:rPr>
              <a:t>Automated discovery of cloud assets inventory |  Centralized management | Visibility into security risks across accounts, Regions &amp; Multiple cloud vendors</a:t>
            </a:r>
          </a:p>
        </p:txBody>
      </p:sp>
    </p:spTree>
    <p:extLst>
      <p:ext uri="{BB962C8B-B14F-4D97-AF65-F5344CB8AC3E}">
        <p14:creationId xmlns:p14="http://schemas.microsoft.com/office/powerpoint/2010/main" val="286824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4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600"/>
                            </p:stCondLst>
                            <p:childTnLst>
                              <p:par>
                                <p:cTn id="8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  <p:bldP spid="41" grpId="0"/>
      <p:bldP spid="60" grpId="0"/>
      <p:bldP spid="61" grpId="0"/>
      <p:bldP spid="62" grpId="0"/>
      <p:bldP spid="64" grpId="0"/>
      <p:bldP spid="65" grpId="0"/>
      <p:bldP spid="66" grpId="0"/>
      <p:bldP spid="68" grpId="0"/>
      <p:bldP spid="69" grpId="0"/>
      <p:bldP spid="70" grpId="0"/>
      <p:bldP spid="75" grpId="0"/>
      <p:bldP spid="76" grpId="0"/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3048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LMNTRIX XDR CLOUD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122612" y="914400"/>
            <a:ext cx="5867400" cy="6423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>
                <a:latin typeface="Titillium Web" panose="00000500000000000000" pitchFamily="2" charset="0"/>
              </a:rPr>
              <a:t>Key Product Attributes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1290365"/>
            <a:ext cx="5520465" cy="5398868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626225" y="18878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err="1">
                <a:solidFill>
                  <a:srgbClr val="0A3751"/>
                </a:solidFill>
                <a:latin typeface="Titillium Web" panose="00000500000000000000" pitchFamily="2" charset="0"/>
              </a:rPr>
              <a:t>SaaS</a:t>
            </a:r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 cloud security platform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931025" y="22688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Quickly execute proof-of-value with your customers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626225" y="289560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Maintain account control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931025" y="32766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Single solution for compliance (CSPM), permission hardening (CIEM), real-time threat detection and remediation (CDR) 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626225" y="43262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Log-based and agentless minimizes production impact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931025" y="51054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Secure the cloud without disrupting business operations</a:t>
            </a:r>
          </a:p>
        </p:txBody>
      </p:sp>
    </p:spTree>
    <p:extLst>
      <p:ext uri="{BB962C8B-B14F-4D97-AF65-F5344CB8AC3E}">
        <p14:creationId xmlns:p14="http://schemas.microsoft.com/office/powerpoint/2010/main" val="29389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1524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2800" b="1">
                <a:solidFill>
                  <a:srgbClr val="0A3751"/>
                </a:solidFill>
                <a:latin typeface="Titillium Web" panose="00000500000000000000" pitchFamily="2" charset="0"/>
              </a:rPr>
              <a:t>User-Defined Automated Response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4212" y="685800"/>
            <a:ext cx="111252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latin typeface="Titillium Web" panose="00000500000000000000" pitchFamily="2" charset="0"/>
              </a:rPr>
              <a:t>Automated response within LMNTRIX XDR CLOUD addresses compliance/governance issues </a:t>
            </a:r>
          </a:p>
          <a:p>
            <a:r>
              <a:rPr lang="en-US" sz="1800">
                <a:latin typeface="Titillium Web" panose="00000500000000000000" pitchFamily="2" charset="0"/>
              </a:rPr>
              <a:t>(aka misconfigurations), public exposures and re-alert. </a:t>
            </a:r>
          </a:p>
          <a:p>
            <a:endParaRPr lang="en-US" sz="1800">
              <a:latin typeface="Titillium Web" panose="00000500000000000000" pitchFamily="2" charset="0"/>
            </a:endParaRPr>
          </a:p>
          <a:p>
            <a:endParaRPr lang="en-US" sz="1800">
              <a:latin typeface="Titillium Web" panose="00000500000000000000" pitchFamily="2" charset="0"/>
            </a:endParaRPr>
          </a:p>
          <a:p>
            <a:endParaRPr lang="en-US" sz="1800">
              <a:latin typeface="Titillium Web" panose="000005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612" y="1483839"/>
            <a:ext cx="1572592" cy="24598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85" y="1558631"/>
            <a:ext cx="1307116" cy="2057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19" y="1566423"/>
            <a:ext cx="1296326" cy="20401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12" y="1549142"/>
            <a:ext cx="1296326" cy="20401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20" y="3465039"/>
            <a:ext cx="2847492" cy="13832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3432175"/>
            <a:ext cx="3048000" cy="14806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12" y="3495675"/>
            <a:ext cx="942286" cy="1047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3" y="3484239"/>
            <a:ext cx="1010825" cy="1123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87" y="4495800"/>
            <a:ext cx="290130" cy="6858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30" y="4989039"/>
            <a:ext cx="3315160" cy="55252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29" y="5446239"/>
            <a:ext cx="1917375" cy="118316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82" y="5029200"/>
            <a:ext cx="290130" cy="51236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37" y="5486400"/>
            <a:ext cx="1917375" cy="118316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12" y="5010074"/>
            <a:ext cx="3315160" cy="55252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639" y="5410200"/>
            <a:ext cx="1917373" cy="118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1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4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9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4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3048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LMNTRIX XDR CLOUD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122612" y="914400"/>
            <a:ext cx="5867400" cy="6423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>
                <a:latin typeface="Titillium Web" panose="00000500000000000000" pitchFamily="2" charset="0"/>
              </a:rPr>
              <a:t>Key Product Attributes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0" y="1207931"/>
            <a:ext cx="4000700" cy="5650068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8072438" y="18878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err="1">
                <a:solidFill>
                  <a:srgbClr val="0A3751"/>
                </a:solidFill>
                <a:latin typeface="Titillium Web" panose="00000500000000000000" pitchFamily="2" charset="0"/>
              </a:rPr>
              <a:t>Imperva</a:t>
            </a:r>
            <a:endParaRPr lang="en-US" sz="1800" b="1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074025" y="22688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Data breach caused by misconfiguration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" y="1207932"/>
            <a:ext cx="4000699" cy="565006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8074025" y="28022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Capital One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075612" y="31832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Data Exfiltration of 100M records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62" y="1222867"/>
            <a:ext cx="4000699" cy="5650068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8072438" y="37166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err="1">
                <a:solidFill>
                  <a:srgbClr val="0A3751"/>
                </a:solidFill>
                <a:latin typeface="Titillium Web" panose="00000500000000000000" pitchFamily="2" charset="0"/>
              </a:rPr>
              <a:t>Timehop</a:t>
            </a:r>
            <a:endParaRPr lang="en-US" sz="1800" b="1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074025" y="40976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Data breach of 21M users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49" y="1222866"/>
            <a:ext cx="4000699" cy="565006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113" y="1235566"/>
            <a:ext cx="4000699" cy="5650067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8075612" y="464820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Facebook 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077199" y="50292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Public Exposure of user PI</a:t>
            </a:r>
          </a:p>
        </p:txBody>
      </p:sp>
    </p:spTree>
    <p:extLst>
      <p:ext uri="{BB962C8B-B14F-4D97-AF65-F5344CB8AC3E}">
        <p14:creationId xmlns:p14="http://schemas.microsoft.com/office/powerpoint/2010/main" val="65794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6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4" grpId="0"/>
      <p:bldP spid="15" grpId="0"/>
      <p:bldP spid="13" grpId="0"/>
      <p:bldP spid="20" grpId="0"/>
      <p:bldP spid="22" grpId="0"/>
      <p:bldP spid="23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3048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Real-time </a:t>
            </a:r>
            <a:r>
              <a:rPr lang="en-US" sz="3700" b="1" err="1">
                <a:solidFill>
                  <a:srgbClr val="0A3751"/>
                </a:solidFill>
                <a:latin typeface="Titillium Web" panose="00000500000000000000" pitchFamily="2" charset="0"/>
              </a:rPr>
              <a:t>Observability</a:t>
            </a:r>
            <a:endParaRPr lang="en-US" sz="3700" b="1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2606297"/>
            <a:ext cx="2701112" cy="245847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308933" y="3657600"/>
            <a:ext cx="1413688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>
                <a:solidFill>
                  <a:schemeClr val="bg1"/>
                </a:solidFill>
                <a:latin typeface="Titillium Web" panose="00000500000000000000" pitchFamily="2" charset="0"/>
              </a:rPr>
              <a:t>Anomalous User and Role behavior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2" y="1234697"/>
            <a:ext cx="2418377" cy="2600835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522412" y="1920497"/>
            <a:ext cx="1674347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Runtime </a:t>
            </a:r>
            <a:r>
              <a:rPr lang="en-US" sz="1400" b="1" err="1">
                <a:solidFill>
                  <a:srgbClr val="0A3751"/>
                </a:solidFill>
                <a:latin typeface="Titillium Web" panose="00000500000000000000" pitchFamily="2" charset="0"/>
              </a:rPr>
              <a:t>Observability</a:t>
            </a:r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 </a:t>
            </a:r>
          </a:p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infiltration , lateral movement and exfiltration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35" y="1219200"/>
            <a:ext cx="2469777" cy="2743201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3581865" y="1996697"/>
            <a:ext cx="1674347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>
                <a:solidFill>
                  <a:srgbClr val="CFFC71"/>
                </a:solidFill>
                <a:latin typeface="Titillium Web" panose="00000500000000000000" pitchFamily="2" charset="0"/>
              </a:rPr>
              <a:t>Rules and ML detectors generating </a:t>
            </a:r>
          </a:p>
          <a:p>
            <a:pPr algn="l"/>
            <a:r>
              <a:rPr lang="en-US" sz="1400" b="1">
                <a:solidFill>
                  <a:srgbClr val="CFFC71"/>
                </a:solidFill>
                <a:latin typeface="Titillium Web" panose="00000500000000000000" pitchFamily="2" charset="0"/>
              </a:rPr>
              <a:t>MBIs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235" y="2644397"/>
            <a:ext cx="2469777" cy="2525591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3977901" y="3444497"/>
            <a:ext cx="1674347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Sequence</a:t>
            </a:r>
          </a:p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 builder to generate Attacks Storyline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759" y="3803878"/>
            <a:ext cx="2376385" cy="2628905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3427412" y="4572000"/>
            <a:ext cx="1413688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>
                <a:solidFill>
                  <a:schemeClr val="bg1"/>
                </a:solidFill>
                <a:latin typeface="Titillium Web" panose="00000500000000000000" pitchFamily="2" charset="0"/>
              </a:rPr>
              <a:t>Scoring &amp; </a:t>
            </a:r>
          </a:p>
          <a:p>
            <a:pPr algn="l"/>
            <a:r>
              <a:rPr lang="en-US" sz="1400" b="1">
                <a:solidFill>
                  <a:schemeClr val="bg1"/>
                </a:solidFill>
                <a:latin typeface="Titillium Web" panose="00000500000000000000" pitchFamily="2" charset="0"/>
              </a:rPr>
              <a:t>Risk Center prioritizing </a:t>
            </a:r>
            <a:r>
              <a:rPr lang="en-US" sz="1400" b="1" err="1">
                <a:solidFill>
                  <a:schemeClr val="bg1"/>
                </a:solidFill>
                <a:latin typeface="Titillium Web" panose="00000500000000000000" pitchFamily="2" charset="0"/>
              </a:rPr>
              <a:t>permission,MBIs</a:t>
            </a:r>
            <a:r>
              <a:rPr lang="en-US" sz="1400" b="1">
                <a:solidFill>
                  <a:schemeClr val="bg1"/>
                </a:solidFill>
                <a:latin typeface="Titillium Web" panose="00000500000000000000" pitchFamily="2" charset="0"/>
              </a:rPr>
              <a:t> </a:t>
            </a:r>
            <a:r>
              <a:rPr lang="en-US" sz="1400" b="1" err="1">
                <a:solidFill>
                  <a:schemeClr val="bg1"/>
                </a:solidFill>
                <a:latin typeface="Titillium Web" panose="00000500000000000000" pitchFamily="2" charset="0"/>
              </a:rPr>
              <a:t>hardening,public</a:t>
            </a:r>
            <a:r>
              <a:rPr lang="en-US" sz="1400" b="1">
                <a:solidFill>
                  <a:schemeClr val="bg1"/>
                </a:solidFill>
                <a:latin typeface="Titillium Web" panose="00000500000000000000" pitchFamily="2" charset="0"/>
              </a:rPr>
              <a:t> exposure &amp; </a:t>
            </a:r>
            <a:r>
              <a:rPr lang="en-US" sz="1400" b="1" err="1">
                <a:solidFill>
                  <a:schemeClr val="bg1"/>
                </a:solidFill>
                <a:latin typeface="Titillium Web" panose="00000500000000000000" pitchFamily="2" charset="0"/>
              </a:rPr>
              <a:t>misconfigs</a:t>
            </a:r>
            <a:endParaRPr lang="en-US" sz="1400" b="1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04" y="3791646"/>
            <a:ext cx="2441231" cy="2685354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370012" y="4739897"/>
            <a:ext cx="1674347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Anomalous</a:t>
            </a:r>
          </a:p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 North-South</a:t>
            </a:r>
          </a:p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 &amp; East-West </a:t>
            </a:r>
          </a:p>
          <a:p>
            <a:pPr algn="r"/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traffic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987297"/>
            <a:ext cx="1513013" cy="1550080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2508544" y="3444497"/>
            <a:ext cx="1674347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LMNTRIX </a:t>
            </a:r>
          </a:p>
          <a:p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XDR</a:t>
            </a:r>
          </a:p>
          <a:p>
            <a:r>
              <a:rPr lang="en-US" sz="1400" b="1">
                <a:solidFill>
                  <a:srgbClr val="0A3751"/>
                </a:solidFill>
                <a:latin typeface="Titillium Web" panose="00000500000000000000" pitchFamily="2" charset="0"/>
              </a:rPr>
              <a:t> CLOUD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435724" y="1752600"/>
            <a:ext cx="45735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Cloud Threat Detection and Response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6778625" y="2176848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Detect and remediate IAM, Cloud and Network anomalies with continuous runtime </a:t>
            </a:r>
            <a:r>
              <a:rPr lang="en-US" sz="1600" err="1">
                <a:latin typeface="Titillium Web" panose="00000500000000000000" pitchFamily="2" charset="0"/>
              </a:rPr>
              <a:t>observability</a:t>
            </a:r>
            <a:r>
              <a:rPr lang="en-US" sz="1600">
                <a:latin typeface="Titillium Web" panose="00000500000000000000" pitchFamily="2" charset="0"/>
              </a:rPr>
              <a:t> measured with ML models contextualized for your cloud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435724" y="3292372"/>
            <a:ext cx="45735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Identity Threat Detection and Response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6778625" y="37166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Prevent unnecessary cloud permissions for users, roles and resources and their subsequent breaches; reduce the permission attack surface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6435723" y="4816372"/>
            <a:ext cx="45735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Integration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6778624" y="52406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Authenticated </a:t>
            </a:r>
            <a:r>
              <a:rPr lang="en-US" sz="1600" err="1">
                <a:latin typeface="Titillium Web" panose="00000500000000000000" pitchFamily="2" charset="0"/>
              </a:rPr>
              <a:t>RESTful</a:t>
            </a:r>
            <a:r>
              <a:rPr lang="en-US" sz="1600">
                <a:latin typeface="Titillium Web" panose="00000500000000000000" pitchFamily="2" charset="0"/>
              </a:rPr>
              <a:t> API Mail, Teams, Slack, </a:t>
            </a:r>
            <a:r>
              <a:rPr lang="en-US" sz="1600" err="1">
                <a:latin typeface="Titillium Web" panose="00000500000000000000" pitchFamily="2" charset="0"/>
              </a:rPr>
              <a:t>Jira</a:t>
            </a:r>
            <a:r>
              <a:rPr lang="en-US" sz="1600">
                <a:latin typeface="Titillium Web" panose="00000500000000000000" pitchFamily="2" charset="0"/>
              </a:rPr>
              <a:t>, </a:t>
            </a:r>
            <a:r>
              <a:rPr lang="en-US" sz="1600" err="1">
                <a:latin typeface="Titillium Web" panose="00000500000000000000" pitchFamily="2" charset="0"/>
              </a:rPr>
              <a:t>PagerDuty</a:t>
            </a:r>
            <a:r>
              <a:rPr lang="en-US" sz="1600">
                <a:latin typeface="Titillium Web" panose="00000500000000000000" pitchFamily="2" charset="0"/>
              </a:rPr>
              <a:t>, Azure Sentinel, S3 Logger</a:t>
            </a:r>
          </a:p>
        </p:txBody>
      </p:sp>
    </p:spTree>
    <p:extLst>
      <p:ext uri="{BB962C8B-B14F-4D97-AF65-F5344CB8AC3E}">
        <p14:creationId xmlns:p14="http://schemas.microsoft.com/office/powerpoint/2010/main" val="142065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6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3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7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1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22" grpId="0"/>
      <p:bldP spid="24" grpId="0"/>
      <p:bldP spid="26" grpId="0"/>
      <p:bldP spid="28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4572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 b="1">
                <a:solidFill>
                  <a:srgbClr val="0A3751"/>
                </a:solidFill>
                <a:latin typeface="Titillium Web" panose="00000500000000000000" pitchFamily="2" charset="0"/>
              </a:rPr>
              <a:t>Real-time </a:t>
            </a:r>
            <a:r>
              <a:rPr lang="en-US" sz="3700" b="1" err="1">
                <a:solidFill>
                  <a:srgbClr val="0A3751"/>
                </a:solidFill>
                <a:latin typeface="Titillium Web" panose="00000500000000000000" pitchFamily="2" charset="0"/>
              </a:rPr>
              <a:t>Observability</a:t>
            </a:r>
            <a:endParaRPr lang="en-US" sz="3700" b="1">
              <a:solidFill>
                <a:srgbClr val="0A3751"/>
              </a:solidFill>
              <a:latin typeface="Titillium Web" panose="000005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0" y="1600200"/>
            <a:ext cx="6122237" cy="476776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551612" y="2116420"/>
            <a:ext cx="45735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Malicious Behavior Indicators are monitored in real time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551612" y="289560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solidFill>
                  <a:srgbClr val="0A3751"/>
                </a:solidFill>
                <a:latin typeface="Titillium Web" panose="00000500000000000000" pitchFamily="2" charset="0"/>
              </a:rPr>
              <a:t>Indicators are correlated into related events and graphically illustrated.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856412" y="36576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No need for a team to review logs for days and reconstruct the telemetry, etc.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857999" y="426720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10 events but only one alert – reduce mean time to protect in minutes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856412" y="50120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latin typeface="Titillium Web" panose="00000500000000000000" pitchFamily="2" charset="0"/>
              </a:rPr>
              <a:t>All evidence is aggregated and correlated into one console eliminating the need to look at 5 different systems</a:t>
            </a:r>
          </a:p>
        </p:txBody>
      </p:sp>
    </p:spTree>
    <p:extLst>
      <p:ext uri="{BB962C8B-B14F-4D97-AF65-F5344CB8AC3E}">
        <p14:creationId xmlns:p14="http://schemas.microsoft.com/office/powerpoint/2010/main" val="216493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  <p:bldP spid="13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2286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500" b="1">
                <a:solidFill>
                  <a:srgbClr val="0A3751"/>
                </a:solidFill>
                <a:latin typeface="Titillium Web" panose="00000500000000000000" pitchFamily="2" charset="0"/>
              </a:rPr>
              <a:t>LMNTRIX XDR CLOUD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067911" y="739775"/>
            <a:ext cx="10360501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>
                <a:solidFill>
                  <a:srgbClr val="0A3751"/>
                </a:solidFill>
                <a:latin typeface="Titillium Web SemiBold" panose="00000700000000000000" pitchFamily="2" charset="0"/>
              </a:rPr>
              <a:t>Threat Detection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2" y="1447800"/>
            <a:ext cx="3124199" cy="2358523"/>
          </a:xfrm>
          <a:prstGeom prst="rect">
            <a:avLst/>
          </a:prstGeom>
        </p:spPr>
      </p:pic>
      <p:sp>
        <p:nvSpPr>
          <p:cNvPr id="41" name="Title 1"/>
          <p:cNvSpPr txBox="1">
            <a:spLocks/>
          </p:cNvSpPr>
          <p:nvPr/>
        </p:nvSpPr>
        <p:spPr>
          <a:xfrm>
            <a:off x="1827212" y="25146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Baseline Monitoring</a:t>
            </a:r>
          </a:p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provides  context</a:t>
            </a: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1827212" y="2057400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CONTEXT</a:t>
            </a: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3" y="1447800"/>
            <a:ext cx="3124199" cy="2358523"/>
          </a:xfrm>
          <a:prstGeom prst="rect">
            <a:avLst/>
          </a:prstGeom>
        </p:spPr>
      </p:pic>
      <p:sp>
        <p:nvSpPr>
          <p:cNvPr id="76" name="Title 1"/>
          <p:cNvSpPr txBox="1">
            <a:spLocks/>
          </p:cNvSpPr>
          <p:nvPr/>
        </p:nvSpPr>
        <p:spPr>
          <a:xfrm>
            <a:off x="5180014" y="25146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Actively monitors cloud for suspicious activities</a:t>
            </a: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5180014" y="2057400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MONITOR</a:t>
            </a:r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3" y="1447800"/>
            <a:ext cx="3124199" cy="2358523"/>
          </a:xfrm>
          <a:prstGeom prst="rect">
            <a:avLst/>
          </a:prstGeom>
        </p:spPr>
      </p:pic>
      <p:sp>
        <p:nvSpPr>
          <p:cNvPr id="79" name="Title 1"/>
          <p:cNvSpPr txBox="1">
            <a:spLocks/>
          </p:cNvSpPr>
          <p:nvPr/>
        </p:nvSpPr>
        <p:spPr>
          <a:xfrm>
            <a:off x="8609013" y="25146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Identifies 70+ Malicious Behavior Indicators (MBIs)</a:t>
            </a:r>
          </a:p>
        </p:txBody>
      </p:sp>
      <p:sp>
        <p:nvSpPr>
          <p:cNvPr id="80" name="Title 1"/>
          <p:cNvSpPr txBox="1">
            <a:spLocks/>
          </p:cNvSpPr>
          <p:nvPr/>
        </p:nvSpPr>
        <p:spPr>
          <a:xfrm>
            <a:off x="8609012" y="2057400"/>
            <a:ext cx="1828799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INDENTIFY</a:t>
            </a: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812" y="3962400"/>
            <a:ext cx="3124199" cy="2358523"/>
          </a:xfrm>
          <a:prstGeom prst="rect">
            <a:avLst/>
          </a:prstGeom>
        </p:spPr>
      </p:pic>
      <p:sp>
        <p:nvSpPr>
          <p:cNvPr id="82" name="Title 1"/>
          <p:cNvSpPr txBox="1">
            <a:spLocks/>
          </p:cNvSpPr>
          <p:nvPr/>
        </p:nvSpPr>
        <p:spPr>
          <a:xfrm>
            <a:off x="3427412" y="49530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Correlates individual events into attack storyline</a:t>
            </a:r>
          </a:p>
        </p:txBody>
      </p:sp>
      <p:sp>
        <p:nvSpPr>
          <p:cNvPr id="83" name="Title 1"/>
          <p:cNvSpPr txBox="1">
            <a:spLocks/>
          </p:cNvSpPr>
          <p:nvPr/>
        </p:nvSpPr>
        <p:spPr>
          <a:xfrm>
            <a:off x="3427412" y="4495800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CORELATE</a:t>
            </a: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3" y="3962400"/>
            <a:ext cx="3124199" cy="2358523"/>
          </a:xfrm>
          <a:prstGeom prst="rect">
            <a:avLst/>
          </a:prstGeom>
        </p:spPr>
      </p:pic>
      <p:sp>
        <p:nvSpPr>
          <p:cNvPr id="85" name="Title 1"/>
          <p:cNvSpPr txBox="1">
            <a:spLocks/>
          </p:cNvSpPr>
          <p:nvPr/>
        </p:nvSpPr>
        <p:spPr>
          <a:xfrm>
            <a:off x="6704013" y="50292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" panose="00000500000000000000" pitchFamily="2" charset="0"/>
              </a:rPr>
              <a:t>Automated response options for rapid mitigation</a:t>
            </a:r>
          </a:p>
        </p:txBody>
      </p:sp>
      <p:sp>
        <p:nvSpPr>
          <p:cNvPr id="86" name="Title 1"/>
          <p:cNvSpPr txBox="1">
            <a:spLocks/>
          </p:cNvSpPr>
          <p:nvPr/>
        </p:nvSpPr>
        <p:spPr>
          <a:xfrm>
            <a:off x="6704013" y="4572000"/>
            <a:ext cx="15621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MITIGATION</a:t>
            </a:r>
          </a:p>
        </p:txBody>
      </p:sp>
    </p:spTree>
    <p:extLst>
      <p:ext uri="{BB962C8B-B14F-4D97-AF65-F5344CB8AC3E}">
        <p14:creationId xmlns:p14="http://schemas.microsoft.com/office/powerpoint/2010/main" val="331839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00"/>
                            </p:stCondLst>
                            <p:childTnLst>
                              <p:par>
                                <p:cTn id="6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00"/>
                            </p:stCondLst>
                            <p:childTnLst>
                              <p:par>
                                <p:cTn id="7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1" grpId="0"/>
      <p:bldP spid="46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4572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rgbClr val="0A3751"/>
                </a:solidFill>
                <a:latin typeface="Titillium Web SemiBold" panose="00000700000000000000" pitchFamily="2" charset="0"/>
              </a:rPr>
              <a:t>One-click Attack Simulation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" y="1270419"/>
            <a:ext cx="5131100" cy="599356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397625" y="2362200"/>
            <a:ext cx="4876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>
                <a:solidFill>
                  <a:srgbClr val="0A3751"/>
                </a:solidFill>
                <a:latin typeface="Titillium Web" panose="00000500000000000000" pitchFamily="2" charset="0"/>
              </a:rPr>
              <a:t>Actively </a:t>
            </a:r>
            <a:r>
              <a:rPr lang="en-US" sz="1900">
                <a:solidFill>
                  <a:srgbClr val="00B0F0"/>
                </a:solidFill>
                <a:latin typeface="Titillium Web SemiBold" panose="00000700000000000000" pitchFamily="2" charset="0"/>
              </a:rPr>
              <a:t>TEST YOUR DEFENSES </a:t>
            </a:r>
            <a:r>
              <a:rPr lang="en-US" sz="1900">
                <a:solidFill>
                  <a:srgbClr val="0A3751"/>
                </a:solidFill>
                <a:latin typeface="Titillium Web" panose="00000500000000000000" pitchFamily="2" charset="0"/>
              </a:rPr>
              <a:t>with 1-click simulations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397625" y="335280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>
                <a:solidFill>
                  <a:srgbClr val="0A3751"/>
                </a:solidFill>
                <a:latin typeface="Titillium Web" panose="00000500000000000000" pitchFamily="2" charset="0"/>
              </a:rPr>
              <a:t>Attacks based on </a:t>
            </a:r>
            <a:r>
              <a:rPr lang="en-US" sz="1900">
                <a:solidFill>
                  <a:srgbClr val="00B0F0"/>
                </a:solidFill>
                <a:latin typeface="Titillium Web SemiBold" panose="00000700000000000000" pitchFamily="2" charset="0"/>
              </a:rPr>
              <a:t>REAL-LIFE</a:t>
            </a:r>
            <a:r>
              <a:rPr lang="en-US" sz="1900">
                <a:solidFill>
                  <a:srgbClr val="0A3751"/>
                </a:solidFill>
                <a:latin typeface="Titillium Web" panose="00000500000000000000" pitchFamily="2" charset="0"/>
              </a:rPr>
              <a:t> data-breach incidents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397625" y="4326220"/>
            <a:ext cx="47259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>
                <a:latin typeface="Titillium Web" panose="00000500000000000000" pitchFamily="2" charset="0"/>
              </a:rPr>
              <a:t>Test both </a:t>
            </a:r>
            <a:r>
              <a:rPr lang="en-US" sz="1900">
                <a:solidFill>
                  <a:srgbClr val="00B0F0"/>
                </a:solidFill>
                <a:latin typeface="Titillium Web SemiBold" panose="00000700000000000000" pitchFamily="2" charset="0"/>
              </a:rPr>
              <a:t>SYSTEMS</a:t>
            </a:r>
            <a:r>
              <a:rPr lang="en-US" sz="1900">
                <a:latin typeface="Titillium Web" panose="00000500000000000000" pitchFamily="2" charset="0"/>
              </a:rPr>
              <a:t> and </a:t>
            </a:r>
            <a:r>
              <a:rPr lang="en-US" sz="1900">
                <a:solidFill>
                  <a:srgbClr val="00B0F0"/>
                </a:solidFill>
                <a:latin typeface="Titillium Web SemiBold" panose="00000700000000000000" pitchFamily="2" charset="0"/>
              </a:rPr>
              <a:t>PROCESSES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97625" y="5012020"/>
            <a:ext cx="5259387" cy="855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>
                <a:latin typeface="Titillium Web" panose="00000500000000000000" pitchFamily="2" charset="0"/>
              </a:rPr>
              <a:t>Identify weaknesses </a:t>
            </a:r>
            <a:r>
              <a:rPr lang="en-US" sz="1900">
                <a:solidFill>
                  <a:srgbClr val="00B0F0"/>
                </a:solidFill>
                <a:latin typeface="Titillium Web SemiBold" panose="00000700000000000000" pitchFamily="2" charset="0"/>
              </a:rPr>
              <a:t>BEFORE THEY ARE EXPLOITED</a:t>
            </a:r>
          </a:p>
        </p:txBody>
      </p:sp>
    </p:spTree>
    <p:extLst>
      <p:ext uri="{BB962C8B-B14F-4D97-AF65-F5344CB8AC3E}">
        <p14:creationId xmlns:p14="http://schemas.microsoft.com/office/powerpoint/2010/main" val="392923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4572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rgbClr val="0A3751"/>
                </a:solidFill>
                <a:latin typeface="Titillium Web SemiBold" panose="00000700000000000000" pitchFamily="2" charset="0"/>
              </a:rPr>
              <a:t>How the Simulation helps You sell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11" y="1295400"/>
            <a:ext cx="5362133" cy="53340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989012" y="1981200"/>
            <a:ext cx="4876800" cy="12782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Find vulnerabilities and threats in the existing infrastructure to show immediate value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89012" y="3259420"/>
            <a:ext cx="5259387" cy="1494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solidFill>
                  <a:srgbClr val="0A3751"/>
                </a:solidFill>
                <a:latin typeface="Titillium Web SemiBold" panose="00000700000000000000" pitchFamily="2" charset="0"/>
              </a:rPr>
              <a:t>Demonstrate to your cloud customers how you can enable their business to operate securely in the cloud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989012" y="4631020"/>
            <a:ext cx="5486400" cy="1388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>
                <a:latin typeface="Titillium Web SemiBold" panose="00000700000000000000" pitchFamily="2" charset="0"/>
              </a:rPr>
              <a:t>Showcasing your cloud expertise, showcases </a:t>
            </a:r>
          </a:p>
          <a:p>
            <a:pPr algn="l"/>
            <a:r>
              <a:rPr lang="en-US" sz="2000">
                <a:latin typeface="Titillium Web SemiBold" panose="00000700000000000000" pitchFamily="2" charset="0"/>
              </a:rPr>
              <a:t>the value in your cloud services</a:t>
            </a:r>
            <a:endParaRPr lang="en-US" sz="2000">
              <a:solidFill>
                <a:srgbClr val="00B0F0"/>
              </a:solidFill>
              <a:latin typeface="Titillium Web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44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561" y="228600"/>
            <a:ext cx="10360501" cy="1470025"/>
          </a:xfrm>
        </p:spPr>
        <p:txBody>
          <a:bodyPr anchor="t">
            <a:normAutofit/>
          </a:bodyPr>
          <a:lstStyle/>
          <a:p>
            <a:r>
              <a:rPr lang="en-US" sz="3500" b="1">
                <a:solidFill>
                  <a:srgbClr val="CFFC71"/>
                </a:solidFill>
                <a:latin typeface="Titillium Web" panose="00000500000000000000" pitchFamily="2" charset="0"/>
              </a:rPr>
              <a:t>Proof of Value Process – 14 days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1446211" y="2819401"/>
            <a:ext cx="2133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>
                <a:solidFill>
                  <a:schemeClr val="bg1"/>
                </a:solidFill>
                <a:latin typeface="Titillium Web SemiBold" panose="00000700000000000000" pitchFamily="2" charset="0"/>
              </a:rPr>
              <a:t>Kickoff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1" y="3352801"/>
            <a:ext cx="457200" cy="6095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11" y="3657600"/>
            <a:ext cx="2476342" cy="70255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1" y="4267201"/>
            <a:ext cx="457200" cy="3048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2" y="4538329"/>
            <a:ext cx="2971799" cy="2091072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1446212" y="49530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err="1">
                <a:solidFill>
                  <a:srgbClr val="0A3751"/>
                </a:solidFill>
                <a:latin typeface="Titillium Web SemiBold" panose="00000700000000000000" pitchFamily="2" charset="0"/>
              </a:rPr>
              <a:t>PoV</a:t>
            </a:r>
            <a:r>
              <a:rPr lang="en-US" sz="1600">
                <a:solidFill>
                  <a:srgbClr val="0A3751"/>
                </a:solidFill>
                <a:latin typeface="Titillium Web SemiBold" panose="00000700000000000000" pitchFamily="2" charset="0"/>
              </a:rPr>
              <a:t> Process Overview Timeline, Success Criteria definition &amp; Technical requirements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11" y="4267201"/>
            <a:ext cx="457200" cy="304800"/>
          </a:xfrm>
          <a:prstGeom prst="rect">
            <a:avLst/>
          </a:prstGeom>
        </p:spPr>
      </p:pic>
      <p:sp>
        <p:nvSpPr>
          <p:cNvPr id="35" name="Title 1"/>
          <p:cNvSpPr txBox="1">
            <a:spLocks/>
          </p:cNvSpPr>
          <p:nvPr/>
        </p:nvSpPr>
        <p:spPr>
          <a:xfrm>
            <a:off x="3541553" y="4648201"/>
            <a:ext cx="2133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>
                <a:solidFill>
                  <a:srgbClr val="CFFC71"/>
                </a:solidFill>
                <a:latin typeface="Titillium Web SemiBold" panose="00000700000000000000" pitchFamily="2" charset="0"/>
              </a:rPr>
              <a:t>After </a:t>
            </a:r>
          </a:p>
          <a:p>
            <a:r>
              <a:rPr lang="en-US" sz="2700">
                <a:solidFill>
                  <a:srgbClr val="CFFC71"/>
                </a:solidFill>
                <a:latin typeface="Titillium Web SemiBold" panose="00000700000000000000" pitchFamily="2" charset="0"/>
              </a:rPr>
              <a:t>1 Day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11" y="3200400"/>
            <a:ext cx="457200" cy="60959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1" y="3667727"/>
            <a:ext cx="2476342" cy="70255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1" y="838200"/>
            <a:ext cx="3085046" cy="2819399"/>
          </a:xfrm>
          <a:prstGeom prst="rect">
            <a:avLst/>
          </a:prstGeom>
        </p:spPr>
      </p:pic>
      <p:sp>
        <p:nvSpPr>
          <p:cNvPr id="43" name="Title 1"/>
          <p:cNvSpPr txBox="1">
            <a:spLocks/>
          </p:cNvSpPr>
          <p:nvPr/>
        </p:nvSpPr>
        <p:spPr>
          <a:xfrm>
            <a:off x="3652279" y="1219200"/>
            <a:ext cx="2133600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 SemiBold" panose="00000700000000000000" pitchFamily="2" charset="0"/>
              </a:rPr>
              <a:t>Onboarding &amp; Instant Security Assessment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3653904" y="1828800"/>
            <a:ext cx="2248953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>
                <a:srgbClr val="000000"/>
              </a:buClr>
              <a:buSzPts val="1600"/>
            </a:pP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Grant LMNTRIX access to collect logs and configuration </a:t>
            </a:r>
            <a:r>
              <a:rPr lang="en-US" sz="130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data.Self</a:t>
            </a: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-onboard cloud accounts and get public exposure, misconfiguration and compliance assurance results within minutes.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11" y="3048000"/>
            <a:ext cx="457200" cy="609599"/>
          </a:xfrm>
          <a:prstGeom prst="rect">
            <a:avLst/>
          </a:prstGeom>
        </p:spPr>
      </p:pic>
      <p:sp>
        <p:nvSpPr>
          <p:cNvPr id="47" name="Title 1"/>
          <p:cNvSpPr txBox="1">
            <a:spLocks/>
          </p:cNvSpPr>
          <p:nvPr/>
        </p:nvSpPr>
        <p:spPr>
          <a:xfrm>
            <a:off x="5713411" y="1828800"/>
            <a:ext cx="2133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>
                <a:solidFill>
                  <a:schemeClr val="bg1"/>
                </a:solidFill>
                <a:latin typeface="Titillium Web SemiBold" panose="00000700000000000000" pitchFamily="2" charset="0"/>
              </a:rPr>
              <a:t>After </a:t>
            </a:r>
          </a:p>
          <a:p>
            <a:r>
              <a:rPr lang="en-US" sz="2700">
                <a:solidFill>
                  <a:schemeClr val="bg1"/>
                </a:solidFill>
                <a:latin typeface="Titillium Web SemiBold" panose="00000700000000000000" pitchFamily="2" charset="0"/>
              </a:rPr>
              <a:t>3/7 </a:t>
            </a:r>
          </a:p>
          <a:p>
            <a:r>
              <a:rPr lang="en-US" sz="2700">
                <a:solidFill>
                  <a:schemeClr val="bg1"/>
                </a:solidFill>
                <a:latin typeface="Titillium Web SemiBold" panose="00000700000000000000" pitchFamily="2" charset="0"/>
              </a:rPr>
              <a:t>Days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11" y="4267200"/>
            <a:ext cx="457200" cy="3048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11" y="4191000"/>
            <a:ext cx="3473200" cy="2590800"/>
          </a:xfrm>
          <a:prstGeom prst="rect">
            <a:avLst/>
          </a:prstGeom>
        </p:spPr>
      </p:pic>
      <p:sp>
        <p:nvSpPr>
          <p:cNvPr id="50" name="Title 1"/>
          <p:cNvSpPr txBox="1">
            <a:spLocks/>
          </p:cNvSpPr>
          <p:nvPr/>
        </p:nvSpPr>
        <p:spPr>
          <a:xfrm>
            <a:off x="5787504" y="4572001"/>
            <a:ext cx="3018107" cy="9143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>
                <a:solidFill>
                  <a:srgbClr val="0A3751"/>
                </a:solidFill>
                <a:latin typeface="Titillium Web SemiBold" panose="00000700000000000000" pitchFamily="2" charset="0"/>
              </a:rPr>
              <a:t>Check-In, Hardening Review </a:t>
            </a:r>
          </a:p>
          <a:p>
            <a:pPr algn="l"/>
            <a:r>
              <a:rPr lang="en-US" sz="1600">
                <a:solidFill>
                  <a:srgbClr val="0A3751"/>
                </a:solidFill>
                <a:latin typeface="Titillium Web SemiBold" panose="00000700000000000000" pitchFamily="2" charset="0"/>
              </a:rPr>
              <a:t>&amp; Attack Simulation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5787504" y="5181599"/>
            <a:ext cx="2637107" cy="14478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>
                <a:srgbClr val="000000"/>
              </a:buClr>
              <a:buSzPts val="1600"/>
            </a:pP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Progress against success criteria, customer feedback &amp; questions. Review representative warnings. Optionally (AWS), simulate and detect cloud-native attack scenarios in customer environment.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469" y="3657600"/>
            <a:ext cx="2476342" cy="70255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872" y="3657600"/>
            <a:ext cx="1432939" cy="70255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469" y="4267200"/>
            <a:ext cx="457200" cy="304800"/>
          </a:xfrm>
          <a:prstGeom prst="rect">
            <a:avLst/>
          </a:prstGeom>
        </p:spPr>
      </p:pic>
      <p:sp>
        <p:nvSpPr>
          <p:cNvPr id="56" name="Title 1"/>
          <p:cNvSpPr txBox="1">
            <a:spLocks/>
          </p:cNvSpPr>
          <p:nvPr/>
        </p:nvSpPr>
        <p:spPr>
          <a:xfrm>
            <a:off x="8577011" y="4648200"/>
            <a:ext cx="2133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>
                <a:solidFill>
                  <a:srgbClr val="CFFC71"/>
                </a:solidFill>
                <a:latin typeface="Titillium Web SemiBold" panose="00000700000000000000" pitchFamily="2" charset="0"/>
              </a:rPr>
              <a:t>After 14 Days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11" y="3276600"/>
            <a:ext cx="419258" cy="45719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1" y="838200"/>
            <a:ext cx="3473200" cy="2590800"/>
          </a:xfrm>
          <a:prstGeom prst="rect">
            <a:avLst/>
          </a:prstGeom>
        </p:spPr>
      </p:pic>
      <p:sp>
        <p:nvSpPr>
          <p:cNvPr id="59" name="Title 1"/>
          <p:cNvSpPr txBox="1">
            <a:spLocks/>
          </p:cNvSpPr>
          <p:nvPr/>
        </p:nvSpPr>
        <p:spPr>
          <a:xfrm>
            <a:off x="8577011" y="1295400"/>
            <a:ext cx="3018107" cy="9143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err="1">
                <a:solidFill>
                  <a:srgbClr val="0A3751"/>
                </a:solidFill>
                <a:latin typeface="Titillium Web SemiBold" panose="00000700000000000000" pitchFamily="2" charset="0"/>
              </a:rPr>
              <a:t>PoVSummary</a:t>
            </a:r>
            <a:endParaRPr lang="en-US" sz="1600">
              <a:solidFill>
                <a:srgbClr val="0A3751"/>
              </a:solidFill>
              <a:latin typeface="Titillium Web SemiBold" panose="00000700000000000000" pitchFamily="2" charset="0"/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8577011" y="1676398"/>
            <a:ext cx="2637107" cy="14478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>
                <a:srgbClr val="000000"/>
              </a:buClr>
              <a:buSzPts val="1600"/>
            </a:pP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Continuous monitoring of cloud accounts for exposures, misconfiguration and attacks/breaches during the </a:t>
            </a:r>
            <a:r>
              <a:rPr lang="en-US" sz="130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PoV</a:t>
            </a: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period. Conclude the </a:t>
            </a:r>
            <a:r>
              <a:rPr lang="en-US" sz="130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PoV</a:t>
            </a: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&amp; </a:t>
            </a:r>
          </a:p>
          <a:p>
            <a:pPr lvl="0" algn="l">
              <a:buClr>
                <a:srgbClr val="000000"/>
              </a:buClr>
              <a:buSzPts val="1600"/>
            </a:pPr>
            <a:r>
              <a:rPr lang="en-US" sz="13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discuss next steps</a:t>
            </a:r>
          </a:p>
        </p:txBody>
      </p:sp>
    </p:spTree>
    <p:extLst>
      <p:ext uri="{BB962C8B-B14F-4D97-AF65-F5344CB8AC3E}">
        <p14:creationId xmlns:p14="http://schemas.microsoft.com/office/powerpoint/2010/main" val="736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6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1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1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6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1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6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1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6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1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6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1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33" grpId="0"/>
      <p:bldP spid="35" grpId="0"/>
      <p:bldP spid="43" grpId="0"/>
      <p:bldP spid="44" grpId="0"/>
      <p:bldP spid="47" grpId="0"/>
      <p:bldP spid="50" grpId="0"/>
      <p:bldP spid="51" grpId="0"/>
      <p:bldP spid="56" grpId="0"/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6031" y="1676400"/>
            <a:ext cx="8460781" cy="1831974"/>
          </a:xfrm>
        </p:spPr>
        <p:txBody>
          <a:bodyPr anchor="t">
            <a:noAutofit/>
          </a:bodyPr>
          <a:lstStyle/>
          <a:p>
            <a:r>
              <a:rPr kumimoji="0" lang="en-US" sz="9900" b="0" i="0" u="none" strike="noStrike" kern="0" cap="none" spc="0" normalizeH="0" baseline="0" noProof="0">
                <a:ln>
                  <a:noFill/>
                </a:ln>
                <a:solidFill>
                  <a:srgbClr val="CFFC71"/>
                </a:solidFill>
                <a:effectLst/>
                <a:uLnTx/>
                <a:uFillTx/>
                <a:latin typeface="Titillium Web SemiBold" panose="00000700000000000000" pitchFamily="2" charset="0"/>
                <a:ea typeface="Lato"/>
                <a:cs typeface="Lato"/>
                <a:sym typeface="Lato"/>
              </a:rPr>
              <a:t>Thank you</a:t>
            </a:r>
            <a:endParaRPr lang="en-US" sz="9900">
              <a:solidFill>
                <a:srgbClr val="CFFC71"/>
              </a:solidFill>
              <a:latin typeface="Titillium Web SemiBold" panose="000007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45203" y="3276600"/>
            <a:ext cx="5155592" cy="2136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9900" b="1">
              <a:solidFill>
                <a:srgbClr val="CFFC71"/>
              </a:solidFill>
              <a:latin typeface="Titillium Web" panose="000005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12" y="576908"/>
            <a:ext cx="1600200" cy="36100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579812" y="3505200"/>
            <a:ext cx="6019800" cy="2514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5300" dirty="0">
              <a:solidFill>
                <a:schemeClr val="bg1"/>
              </a:solidFill>
              <a:latin typeface="Titillium Web SemiBold" panose="000007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812" y="3714750"/>
            <a:ext cx="458788" cy="471077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4190999" y="3576227"/>
            <a:ext cx="6019800" cy="1257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100" kern="0" dirty="0">
                <a:solidFill>
                  <a:schemeClr val="bg1"/>
                </a:solidFill>
                <a:latin typeface="Titillium Web SemiBold" panose="00000700000000000000" pitchFamily="2" charset="0"/>
                <a:ea typeface="Lato"/>
                <a:cs typeface="Lato"/>
                <a:sym typeface="Lato"/>
              </a:rPr>
              <a:t>info@lmntrix.com</a:t>
            </a:r>
            <a:endParaRPr lang="en-US" sz="4100" dirty="0">
              <a:solidFill>
                <a:schemeClr val="bg1"/>
              </a:solidFill>
              <a:latin typeface="Titillium Web SemiBold" panose="00000700000000000000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267200" y="5143500"/>
            <a:ext cx="6019800" cy="1257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100" dirty="0">
              <a:solidFill>
                <a:schemeClr val="bg1"/>
              </a:solidFill>
              <a:latin typeface="Titillium Web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8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87ad78-c7c4-4367-bd56-3c4ea8677ba5" xsi:nil="true"/>
    <lcf76f155ced4ddcb4097134ff3c332f xmlns="8f331e65-9f36-4068-84c2-7d47d08566a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3E2C01ECC7BC4BA5C88FC2BA5DE347" ma:contentTypeVersion="14" ma:contentTypeDescription="Create a new document." ma:contentTypeScope="" ma:versionID="74e2c89dd48f4fd0917c33bb43407b10">
  <xsd:schema xmlns:xsd="http://www.w3.org/2001/XMLSchema" xmlns:xs="http://www.w3.org/2001/XMLSchema" xmlns:p="http://schemas.microsoft.com/office/2006/metadata/properties" xmlns:ns2="8f331e65-9f36-4068-84c2-7d47d08566a3" xmlns:ns3="6287ad78-c7c4-4367-bd56-3c4ea8677ba5" targetNamespace="http://schemas.microsoft.com/office/2006/metadata/properties" ma:root="true" ma:fieldsID="6baa752a277af925ec8d2de5d0ff0a20" ns2:_="" ns3:_="">
    <xsd:import namespace="8f331e65-9f36-4068-84c2-7d47d08566a3"/>
    <xsd:import namespace="6287ad78-c7c4-4367-bd56-3c4ea8677b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31e65-9f36-4068-84c2-7d47d0856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2982c37-9b78-4fff-a4c1-ac36e09fce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7ad78-c7c4-4367-bd56-3c4ea8677b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068352c-3476-4ff6-8c8d-0fa06565a07d}" ma:internalName="TaxCatchAll" ma:showField="CatchAllData" ma:web="6287ad78-c7c4-4367-bd56-3c4ea8677b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3F3CF9-CE6B-46AE-BE29-2C5EF5835685}">
  <ds:schemaRefs>
    <ds:schemaRef ds:uri="6287ad78-c7c4-4367-bd56-3c4ea8677ba5"/>
    <ds:schemaRef ds:uri="8f331e65-9f36-4068-84c2-7d47d08566a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29FA4A4-8B47-4BB5-8977-9D36DC909E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9FA36-F002-4455-A7C3-2313D3B2FB32}">
  <ds:schemaRefs>
    <ds:schemaRef ds:uri="6287ad78-c7c4-4367-bd56-3c4ea8677ba5"/>
    <ds:schemaRef ds:uri="8f331e65-9f36-4068-84c2-7d47d08566a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910</Words>
  <Application>Microsoft Office PowerPoint</Application>
  <PresentationFormat>Custom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LMNTRIX  CLOUD</vt:lpstr>
      <vt:lpstr>What Questions does LMNTRIX Answer?</vt:lpstr>
      <vt:lpstr>Cloud Threat Landscape</vt:lpstr>
      <vt:lpstr>Business Benefits</vt:lpstr>
      <vt:lpstr>LMNTRIX XDR CLOUD</vt:lpstr>
      <vt:lpstr>User-Defined Automated Response</vt:lpstr>
      <vt:lpstr>LMNTRIX XDR CLOUD</vt:lpstr>
      <vt:lpstr>Real-time Observability</vt:lpstr>
      <vt:lpstr>Real-time Observability</vt:lpstr>
      <vt:lpstr>LMNTRIX XDR CLOUD</vt:lpstr>
      <vt:lpstr>One-click Attack Simulation</vt:lpstr>
      <vt:lpstr>How the Simulation helps You sell</vt:lpstr>
      <vt:lpstr>Proof of Value Process – 14 days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PixelEye</dc:creator>
  <cp:lastModifiedBy>Carlo Minassian</cp:lastModifiedBy>
  <cp:revision>2</cp:revision>
  <dcterms:created xsi:type="dcterms:W3CDTF">2023-12-01T11:52:52Z</dcterms:created>
  <dcterms:modified xsi:type="dcterms:W3CDTF">2025-07-15T04:42:00Z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0x010100CC3E2C01ECC7BC4BA5C88FC2BA5DE347</vt:lpwstr>
  </property>
</Properties>
</file>