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sldIdLst>
    <p:sldId id="271" r:id="rId6"/>
    <p:sldId id="275" r:id="rId7"/>
    <p:sldId id="276" r:id="rId8"/>
    <p:sldId id="265" r:id="rId9"/>
    <p:sldId id="259" r:id="rId10"/>
    <p:sldId id="277" r:id="rId11"/>
    <p:sldId id="281" r:id="rId12"/>
    <p:sldId id="282" r:id="rId13"/>
    <p:sldId id="284" r:id="rId14"/>
    <p:sldId id="283" r:id="rId15"/>
    <p:sldId id="266" r:id="rId16"/>
    <p:sldId id="279" r:id="rId17"/>
    <p:sldId id="280" r:id="rId18"/>
    <p:sldId id="9104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C7CD"/>
    <a:srgbClr val="95E8E3"/>
    <a:srgbClr val="CFFC71"/>
    <a:srgbClr val="0A3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7A6BA2-8060-4435-94CB-CCF062ABB688}" v="1" dt="2025-07-17T09:19:26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7" autoAdjust="0"/>
  </p:normalViewPr>
  <p:slideViewPr>
    <p:cSldViewPr>
      <p:cViewPr>
        <p:scale>
          <a:sx n="95" d="100"/>
          <a:sy n="95" d="100"/>
        </p:scale>
        <p:origin x="-168" y="-3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 Minassian" userId="47dcaaa7-dff8-4875-8010-f13b63250141" providerId="ADAL" clId="{E47A6BA2-8060-4435-94CB-CCF062ABB688}"/>
    <pc:docChg chg="undo custSel addSld delSld modSld delMainMaster">
      <pc:chgData name="Carlo Minassian" userId="47dcaaa7-dff8-4875-8010-f13b63250141" providerId="ADAL" clId="{E47A6BA2-8060-4435-94CB-CCF062ABB688}" dt="2025-07-17T09:19:26.981" v="240" actId="3626"/>
      <pc:docMkLst>
        <pc:docMk/>
      </pc:docMkLst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1191438859" sldId="256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1597755484" sldId="258"/>
        </pc:sldMkLst>
      </pc:sldChg>
      <pc:sldChg chg="modSp">
        <pc:chgData name="Carlo Minassian" userId="47dcaaa7-dff8-4875-8010-f13b63250141" providerId="ADAL" clId="{E47A6BA2-8060-4435-94CB-CCF062ABB688}" dt="2024-08-08T02:52:22.962" v="215" actId="20577"/>
        <pc:sldMkLst>
          <pc:docMk/>
          <pc:sldMk cId="2938991520" sldId="259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1012178998" sldId="263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3699944322" sldId="264"/>
        </pc:sldMkLst>
      </pc:sldChg>
      <pc:sldChg chg="del">
        <pc:chgData name="Carlo Minassian" userId="47dcaaa7-dff8-4875-8010-f13b63250141" providerId="ADAL" clId="{E47A6BA2-8060-4435-94CB-CCF062ABB688}" dt="2025-07-17T09:18:58.503" v="225" actId="47"/>
        <pc:sldMkLst>
          <pc:docMk/>
          <pc:sldMk cId="2495167209" sldId="267"/>
        </pc:sldMkLst>
      </pc:sldChg>
      <pc:sldChg chg="del">
        <pc:chgData name="Carlo Minassian" userId="47dcaaa7-dff8-4875-8010-f13b63250141" providerId="ADAL" clId="{E47A6BA2-8060-4435-94CB-CCF062ABB688}" dt="2024-08-08T02:22:15.495" v="91" actId="2696"/>
        <pc:sldMkLst>
          <pc:docMk/>
          <pc:sldMk cId="3190090001" sldId="267"/>
        </pc:sldMkLst>
      </pc:sldChg>
      <pc:sldChg chg="addSp delSp modSp mod delAnim modAnim">
        <pc:chgData name="Carlo Minassian" userId="47dcaaa7-dff8-4875-8010-f13b63250141" providerId="ADAL" clId="{E47A6BA2-8060-4435-94CB-CCF062ABB688}" dt="2024-08-08T02:51:06.401" v="211" actId="14100"/>
        <pc:sldMkLst>
          <pc:docMk/>
          <pc:sldMk cId="775610329" sldId="271"/>
        </pc:sldMkLst>
      </pc:sldChg>
      <pc:sldChg chg="addSp delSp modSp mod modAnim">
        <pc:chgData name="Carlo Minassian" userId="47dcaaa7-dff8-4875-8010-f13b63250141" providerId="ADAL" clId="{E47A6BA2-8060-4435-94CB-CCF062ABB688}" dt="2024-08-09T01:27:48.983" v="222" actId="1076"/>
        <pc:sldMkLst>
          <pc:docMk/>
          <pc:sldMk cId="661151507" sldId="283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3311226880" sldId="9090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645319398" sldId="9091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89349392" sldId="9094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1030240727" sldId="9101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114341675" sldId="9103"/>
        </pc:sldMkLst>
      </pc:sldChg>
      <pc:sldChg chg="delSp modSp add del mod setBg">
        <pc:chgData name="Carlo Minassian" userId="47dcaaa7-dff8-4875-8010-f13b63250141" providerId="ADAL" clId="{E47A6BA2-8060-4435-94CB-CCF062ABB688}" dt="2025-07-17T09:19:26.981" v="240" actId="3626"/>
        <pc:sldMkLst>
          <pc:docMk/>
          <pc:sldMk cId="1682330940" sldId="9104"/>
        </pc:sldMkLst>
        <pc:spChg chg="mod">
          <ac:chgData name="Carlo Minassian" userId="47dcaaa7-dff8-4875-8010-f13b63250141" providerId="ADAL" clId="{E47A6BA2-8060-4435-94CB-CCF062ABB688}" dt="2025-07-17T09:19:26.981" v="240" actId="3626"/>
          <ac:spMkLst>
            <pc:docMk/>
            <pc:sldMk cId="1682330940" sldId="9104"/>
            <ac:spMk id="7" creationId="{48C6175B-A19A-5E0F-BCBE-331D4362EA06}"/>
          </ac:spMkLst>
        </pc:spChg>
        <pc:spChg chg="del">
          <ac:chgData name="Carlo Minassian" userId="47dcaaa7-dff8-4875-8010-f13b63250141" providerId="ADAL" clId="{E47A6BA2-8060-4435-94CB-CCF062ABB688}" dt="2025-07-17T09:19:12.785" v="235" actId="478"/>
          <ac:spMkLst>
            <pc:docMk/>
            <pc:sldMk cId="1682330940" sldId="9104"/>
            <ac:spMk id="8" creationId="{453B86DA-9972-74E9-E3AD-D9BD73DFE7AA}"/>
          </ac:spMkLst>
        </pc:spChg>
      </pc:sldChg>
      <pc:sldChg chg="add del">
        <pc:chgData name="Carlo Minassian" userId="47dcaaa7-dff8-4875-8010-f13b63250141" providerId="ADAL" clId="{E47A6BA2-8060-4435-94CB-CCF062ABB688}" dt="2025-07-17T09:18:58.503" v="225" actId="47"/>
        <pc:sldMkLst>
          <pc:docMk/>
          <pc:sldMk cId="734027731" sldId="9111"/>
        </pc:sldMkLst>
      </pc:sldChg>
      <pc:sldChg chg="del">
        <pc:chgData name="Carlo Minassian" userId="47dcaaa7-dff8-4875-8010-f13b63250141" providerId="ADAL" clId="{E47A6BA2-8060-4435-94CB-CCF062ABB688}" dt="2024-08-08T02:22:15.495" v="91" actId="2696"/>
        <pc:sldMkLst>
          <pc:docMk/>
          <pc:sldMk cId="3667475277" sldId="9117"/>
        </pc:sldMkLst>
      </pc:sldChg>
      <pc:sldChg chg="del">
        <pc:chgData name="Carlo Minassian" userId="47dcaaa7-dff8-4875-8010-f13b63250141" providerId="ADAL" clId="{E47A6BA2-8060-4435-94CB-CCF062ABB688}" dt="2025-07-17T09:18:58.503" v="225" actId="47"/>
        <pc:sldMkLst>
          <pc:docMk/>
          <pc:sldMk cId="3791938267" sldId="9117"/>
        </pc:sldMkLst>
      </pc:sldChg>
      <pc:sldChg chg="del">
        <pc:chgData name="Carlo Minassian" userId="47dcaaa7-dff8-4875-8010-f13b63250141" providerId="ADAL" clId="{E47A6BA2-8060-4435-94CB-CCF062ABB688}" dt="2025-07-17T09:18:58.503" v="225" actId="47"/>
        <pc:sldMkLst>
          <pc:docMk/>
          <pc:sldMk cId="293643154" sldId="9121"/>
        </pc:sldMkLst>
      </pc:sldChg>
      <pc:sldChg chg="modSp del mod">
        <pc:chgData name="Carlo Minassian" userId="47dcaaa7-dff8-4875-8010-f13b63250141" providerId="ADAL" clId="{E47A6BA2-8060-4435-94CB-CCF062ABB688}" dt="2024-08-08T02:22:15.495" v="91" actId="2696"/>
        <pc:sldMkLst>
          <pc:docMk/>
          <pc:sldMk cId="883135842" sldId="9121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3767949577" sldId="9125"/>
        </pc:sldMkLst>
      </pc:sldChg>
      <pc:sldChg chg="add del">
        <pc:chgData name="Carlo Minassian" userId="47dcaaa7-dff8-4875-8010-f13b63250141" providerId="ADAL" clId="{E47A6BA2-8060-4435-94CB-CCF062ABB688}" dt="2025-07-17T09:18:58.503" v="225" actId="47"/>
        <pc:sldMkLst>
          <pc:docMk/>
          <pc:sldMk cId="3122976995" sldId="9126"/>
        </pc:sldMkLst>
      </pc:sldChg>
      <pc:sldChg chg="del">
        <pc:chgData name="Carlo Minassian" userId="47dcaaa7-dff8-4875-8010-f13b63250141" providerId="ADAL" clId="{E47A6BA2-8060-4435-94CB-CCF062ABB688}" dt="2024-08-08T02:16:54.631" v="88" actId="47"/>
        <pc:sldMkLst>
          <pc:docMk/>
          <pc:sldMk cId="3920570310" sldId="9127"/>
        </pc:sldMkLst>
      </pc:sldChg>
      <pc:sldChg chg="modSp del mod">
        <pc:chgData name="Carlo Minassian" userId="47dcaaa7-dff8-4875-8010-f13b63250141" providerId="ADAL" clId="{E47A6BA2-8060-4435-94CB-CCF062ABB688}" dt="2025-07-17T09:18:58.503" v="225" actId="47"/>
        <pc:sldMkLst>
          <pc:docMk/>
          <pc:sldMk cId="1511868985" sldId="9128"/>
        </pc:sldMkLst>
        <pc:picChg chg="mod">
          <ac:chgData name="Carlo Minassian" userId="47dcaaa7-dff8-4875-8010-f13b63250141" providerId="ADAL" clId="{E47A6BA2-8060-4435-94CB-CCF062ABB688}" dt="2025-07-17T09:18:29.140" v="224" actId="1076"/>
          <ac:picMkLst>
            <pc:docMk/>
            <pc:sldMk cId="1511868985" sldId="9128"/>
            <ac:picMk id="10" creationId="{83640D77-C936-DD37-19D1-C2F71783D2A4}"/>
          </ac:picMkLst>
        </pc:picChg>
      </pc:sldChg>
      <pc:sldChg chg="del">
        <pc:chgData name="Carlo Minassian" userId="47dcaaa7-dff8-4875-8010-f13b63250141" providerId="ADAL" clId="{E47A6BA2-8060-4435-94CB-CCF062ABB688}" dt="2024-08-08T02:22:15.495" v="91" actId="2696"/>
        <pc:sldMkLst>
          <pc:docMk/>
          <pc:sldMk cId="3881643927" sldId="9128"/>
        </pc:sldMkLst>
      </pc:sldChg>
      <pc:sldChg chg="delSp modSp add del mod">
        <pc:chgData name="Carlo Minassian" userId="47dcaaa7-dff8-4875-8010-f13b63250141" providerId="ADAL" clId="{E47A6BA2-8060-4435-94CB-CCF062ABB688}" dt="2024-08-08T02:22:15.495" v="91" actId="2696"/>
        <pc:sldMkLst>
          <pc:docMk/>
          <pc:sldMk cId="3134249825" sldId="9129"/>
        </pc:sldMkLst>
      </pc:sldChg>
      <pc:sldChg chg="del">
        <pc:chgData name="Carlo Minassian" userId="47dcaaa7-dff8-4875-8010-f13b63250141" providerId="ADAL" clId="{E47A6BA2-8060-4435-94CB-CCF062ABB688}" dt="2025-07-17T09:18:58.503" v="225" actId="47"/>
        <pc:sldMkLst>
          <pc:docMk/>
          <pc:sldMk cId="3241970925" sldId="9129"/>
        </pc:sldMkLst>
      </pc:sldChg>
      <pc:sldMasterChg chg="del delSldLayout">
        <pc:chgData name="Carlo Minassian" userId="47dcaaa7-dff8-4875-8010-f13b63250141" providerId="ADAL" clId="{E47A6BA2-8060-4435-94CB-CCF062ABB688}" dt="2024-08-08T02:22:15.495" v="91" actId="2696"/>
        <pc:sldMasterMkLst>
          <pc:docMk/>
          <pc:sldMasterMk cId="1554894938" sldId="2147483672"/>
        </pc:sldMasterMkLst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1825165398" sldId="2147483673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345028072" sldId="2147483674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593212959" sldId="2147483675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3526088058" sldId="2147483676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307140758" sldId="2147483677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723498349" sldId="2147483678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697718060" sldId="2147483679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562813170" sldId="2147483680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4212613570" sldId="2147483681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1806642677" sldId="2147483682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328216620" sldId="2147483683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840907050" sldId="2147483684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515274996" sldId="2147483685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1424987453" sldId="2147483686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3001971053" sldId="2147483687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2290078199" sldId="2147483688"/>
          </pc:sldLayoutMkLst>
        </pc:sldLayoutChg>
        <pc:sldLayoutChg chg="del">
          <pc:chgData name="Carlo Minassian" userId="47dcaaa7-dff8-4875-8010-f13b63250141" providerId="ADAL" clId="{E47A6BA2-8060-4435-94CB-CCF062ABB688}" dt="2024-08-08T02:22:15.495" v="91" actId="2696"/>
          <pc:sldLayoutMkLst>
            <pc:docMk/>
            <pc:sldMasterMk cId="1554894938" sldId="2147483672"/>
            <pc:sldLayoutMk cId="3935021042" sldId="2147483689"/>
          </pc:sldLayoutMkLst>
        </pc:sldLayoutChg>
      </pc:sldMasterChg>
      <pc:sldMasterChg chg="del delSldLayout">
        <pc:chgData name="Carlo Minassian" userId="47dcaaa7-dff8-4875-8010-f13b63250141" providerId="ADAL" clId="{E47A6BA2-8060-4435-94CB-CCF062ABB688}" dt="2025-07-17T09:18:58.503" v="225" actId="47"/>
        <pc:sldMasterMkLst>
          <pc:docMk/>
          <pc:sldMasterMk cId="1837518987" sldId="2147483672"/>
        </pc:sldMasterMkLst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2360248248" sldId="2147483673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638929604" sldId="2147483674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701468610" sldId="2147483675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3180040648" sldId="2147483676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378430425" sldId="2147483677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4215315807" sldId="2147483678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4093141296" sldId="2147483679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3679370790" sldId="2147483680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806257360" sldId="2147483681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492388736" sldId="2147483682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3620012501" sldId="2147483683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3951325521" sldId="2147483684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625606327" sldId="2147483685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469401687" sldId="2147483686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1917562401" sldId="2147483687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2207363695" sldId="2147483688"/>
          </pc:sldLayoutMkLst>
        </pc:sldLayoutChg>
        <pc:sldLayoutChg chg="del">
          <pc:chgData name="Carlo Minassian" userId="47dcaaa7-dff8-4875-8010-f13b63250141" providerId="ADAL" clId="{E47A6BA2-8060-4435-94CB-CCF062ABB688}" dt="2025-07-17T09:18:58.503" v="225" actId="47"/>
          <pc:sldLayoutMkLst>
            <pc:docMk/>
            <pc:sldMasterMk cId="1837518987" sldId="2147483672"/>
            <pc:sldLayoutMk cId="2531372245" sldId="2147483689"/>
          </pc:sldLayoutMkLst>
        </pc:sldLayoutChg>
      </pc:sldMasterChg>
    </pc:docChg>
  </pc:docChgLst>
  <pc:docChgLst>
    <pc:chgData name="Rajesh Goda" userId="S::rajesh@lmntrix.com::6a2a6f75-eb56-4311-8b0f-7cb8dc247f94" providerId="AD" clId="Web-{1338133F-02CA-5966-AF2A-5EE6E9AD41AD}"/>
    <pc:docChg chg="modSld">
      <pc:chgData name="Rajesh Goda" userId="S::rajesh@lmntrix.com::6a2a6f75-eb56-4311-8b0f-7cb8dc247f94" providerId="AD" clId="Web-{1338133F-02CA-5966-AF2A-5EE6E9AD41AD}" dt="2024-08-21T04:06:48.105" v="3" actId="1076"/>
      <pc:docMkLst>
        <pc:docMk/>
      </pc:docMkLst>
      <pc:sldChg chg="delSp modSp">
        <pc:chgData name="Rajesh Goda" userId="S::rajesh@lmntrix.com::6a2a6f75-eb56-4311-8b0f-7cb8dc247f94" providerId="AD" clId="Web-{1338133F-02CA-5966-AF2A-5EE6E9AD41AD}" dt="2024-08-21T04:06:48.105" v="3" actId="1076"/>
        <pc:sldMkLst>
          <pc:docMk/>
          <pc:sldMk cId="1511868985" sldId="91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D6C4E-8D98-41C0-9560-CB54B44E05EC}" type="datetimeFigureOut">
              <a:rPr lang="en-AU" smtClean="0"/>
              <a:t>17/07/2025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A039-5388-444B-9540-439067E3B2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010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and blue logo&#10;&#10;Description automatically generated">
            <a:extLst>
              <a:ext uri="{FF2B5EF4-FFF2-40B4-BE49-F238E27FC236}">
                <a16:creationId xmlns:a16="http://schemas.microsoft.com/office/drawing/2014/main" xmlns="" id="{44D21C56-10CD-9D05-5F3C-3FCAA601AC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001" y="6248400"/>
            <a:ext cx="1900530" cy="42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1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5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7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5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8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7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0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7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78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F2228A-EADE-DCA0-33CA-82D2DE35D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AA8F66-2A35-4624-662A-403C956B7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6E9361-B8B7-D486-7D3D-E5FFC112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6CD21-7E52-5A28-EE8E-2FCE5211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3DDCE9-B7E7-5D69-19F4-F9299B5B3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41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C61A77-9CEF-1E3C-CF27-71F988F8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C3CD1C-0EC4-7A41-807D-5850A835D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A43C2F-657B-8E23-536A-46AF4DA8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99B7F9-6112-D5C9-D10B-DFDC8FF6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0CE888-5F36-A218-FCE5-18AC8EF31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65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5F098F-B4C2-52B2-2E2B-66C32863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8E06EB-53F1-958A-EE1F-0A7A551FE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4F17EB-B207-157D-7F84-D217BE7E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6659F6-C8F7-D93E-942E-2A9D169C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22071C-AD0E-DA28-D635-24DA0476F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27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7F1B62-D19A-D4A0-9C80-C9313F6C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DB00B2-636E-0760-AC2D-0F4D5A7AE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DB6CAD-1AB0-17F5-019F-10D7E37B0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457F8F-FB33-75FC-CE41-060FF6905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6DD234-2731-DFE3-3642-3B96AFCA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256F85-3919-193B-5AF0-608FEA87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61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83794F-33AB-EB83-7510-9F82B96C6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3E5F4D-74CE-EB69-90C3-4CD90FBB9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2F3CDF-7A1D-DAD1-F516-898779E4E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AA70C5B-5BE6-A616-2594-08720CC3D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B2FFDED-A943-A8A7-E7E5-1294265E2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A9428D4-A5C5-923B-728F-CA7159BB3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0A73EF3-F9AA-9B14-17BD-AC4A038F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C1AC915-0505-9F6A-C2C5-E348BC64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33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CB38B-0168-6204-62ED-31667CB8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606D773-4221-3664-A55A-238D7368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F0E18E5-9758-9EB1-D0F1-1F8360B4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E4CF238-025A-361F-3518-A3F320CDA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35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A7D7B21-C38A-6F4B-165E-34580E379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74482C7-12B0-BE7D-117A-B9016C12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9F4B5F-C558-35D9-D8B2-5DE7DDDB7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13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58EEA0-E691-5798-AE31-86DF1C67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E58A6A-DB55-E9D5-FD9E-C99641FFE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9AEE2C-86D6-5767-CD28-492F9B33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08C2A2F-9CF0-1B43-4BAF-51AEAA2A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8C85BFD-29C0-7B85-9283-1F9353F4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17D9F6-DD80-BD1B-3038-BAEFAC48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97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CD7BD5-56A9-3E34-1EDF-9AD911CC7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F25F132-6F27-1163-F6A1-5BD254335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A9CC3F-87EC-63EA-7CAF-387D977DF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347B01-FC66-5B8F-20B8-E1F86AA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6684CC-68EA-8CB7-3222-E18F0E92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49A095-A887-4616-32EA-DD57D05A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51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EB25C-9EA3-C8E1-454B-34C39351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AF4F29E-B9DD-7751-BDDE-24D33B682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AB3F6D-9B8D-AF03-9CFF-C1F839F6A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EB77D1-78FD-70D8-3F47-FB4DCE3C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48EB0B-EF21-4247-C447-7615635B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26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CB33308-0DD2-C412-87AF-F954795AC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5956956-9B86-6130-DB94-390D55AE7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F6E35A-C9DD-3B2B-215B-C14771D8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9DD8AA-3A0A-1710-FE82-4054587FC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9B3DC7-9EBC-4E36-4B17-883B4617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8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5F9EC-DEC0-4493-B66A-96A73788B5BA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4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FF02D1D-5B28-5F5D-EFCD-2D5E82805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6A69BE-BDA8-A1E0-025B-1D5CED332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E85A3A-01C3-BA52-FCEA-2BB1FBC9D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4EEFF-023C-7740-87C1-32BD08D8D05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8EAF7E-F5FB-9151-1B77-3AA212FEB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34223B-D961-411D-06A9-C3E0A413D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72BA8-8847-4746-B467-943319A9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8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0322" y="1943212"/>
            <a:ext cx="5447507" cy="647588"/>
          </a:xfrm>
        </p:spPr>
        <p:txBody>
          <a:bodyPr anchor="t">
            <a:noAutofit/>
          </a:bodyPr>
          <a:lstStyle/>
          <a:p>
            <a:pPr algn="l"/>
            <a:r>
              <a:rPr lang="en-US" sz="5100" kern="0" dirty="0">
                <a:solidFill>
                  <a:srgbClr val="95E8E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  <a:sym typeface="Lato"/>
              </a:rPr>
              <a:t>ASSESS</a:t>
            </a:r>
            <a:r>
              <a:rPr lang="en-US" sz="5100" kern="0" dirty="0">
                <a:solidFill>
                  <a:schemeClr val="bg1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  <a:sym typeface="Lato"/>
              </a:rPr>
              <a:t> </a:t>
            </a:r>
            <a:r>
              <a:rPr lang="en-US" sz="5100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YOUR</a:t>
            </a:r>
            <a:endParaRPr lang="en-US" sz="5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45203" y="3276600"/>
            <a:ext cx="5155592" cy="2136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900" b="1" i="0" u="none" strike="noStrike" kern="1200" cap="none" spc="0" normalizeH="0" baseline="0" noProof="0">
              <a:ln>
                <a:noFill/>
              </a:ln>
              <a:solidFill>
                <a:srgbClr val="CFFC71"/>
              </a:solidFill>
              <a:effectLst/>
              <a:uLnTx/>
              <a:uFillTx/>
              <a:latin typeface="Titillium Web" panose="00000500000000000000" pitchFamily="2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65412" y="2667000"/>
            <a:ext cx="8921708" cy="990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OVERALL</a:t>
            </a:r>
            <a:r>
              <a:rPr kumimoji="0" lang="en-US" sz="5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 Web SemiBold" panose="00000700000000000000" pitchFamily="2" charset="0"/>
                <a:ea typeface="Lato"/>
                <a:cs typeface="Lato"/>
                <a:sym typeface="Lato"/>
              </a:rPr>
              <a:t> </a:t>
            </a:r>
            <a:r>
              <a:rPr kumimoji="0" lang="en-US" sz="5700" b="0" i="0" u="none" strike="noStrike" kern="0" cap="none" spc="0" normalizeH="0" baseline="0" noProof="0" dirty="0">
                <a:ln>
                  <a:noFill/>
                </a:ln>
                <a:solidFill>
                  <a:srgbClr val="CFFC7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  <a:sym typeface="Lato"/>
              </a:rPr>
              <a:t>SECURITY</a:t>
            </a:r>
            <a:r>
              <a:rPr kumimoji="0" lang="en-US" sz="5700" b="1" i="0" u="none" strike="noStrike" kern="0" cap="none" spc="0" normalizeH="0" baseline="0" noProof="0" dirty="0">
                <a:ln>
                  <a:noFill/>
                </a:ln>
                <a:solidFill>
                  <a:srgbClr val="CFFC71"/>
                </a:solidFill>
                <a:effectLst/>
                <a:uLnTx/>
                <a:uFillTx/>
                <a:latin typeface="Titillium Web SemiBold" panose="00000700000000000000" pitchFamily="2" charset="0"/>
                <a:ea typeface="Lato"/>
                <a:cs typeface="Lato"/>
                <a:sym typeface="Lato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665412" y="3483768"/>
            <a:ext cx="8915399" cy="23074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00" b="0" i="0" u="none" strike="noStrike" kern="0" cap="none" spc="0" normalizeH="0" baseline="0" noProof="0" dirty="0">
                <a:ln>
                  <a:noFill/>
                </a:ln>
                <a:solidFill>
                  <a:srgbClr val="CFFC7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BEFORE</a:t>
            </a:r>
            <a:r>
              <a:rPr kumimoji="0" lang="en-US" sz="4900" b="0" i="0" u="none" strike="noStrike" kern="0" cap="none" spc="0" normalizeH="0" baseline="0" noProof="0" dirty="0">
                <a:ln>
                  <a:noFill/>
                </a:ln>
                <a:solidFill>
                  <a:srgbClr val="95E8E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 </a:t>
            </a:r>
            <a:r>
              <a:rPr kumimoji="0" lang="en-US" sz="4900" b="0" i="0" u="none" strike="noStrike" kern="0" cap="none" spc="0" normalizeH="0" baseline="0" noProof="0" dirty="0">
                <a:ln>
                  <a:noFill/>
                </a:ln>
                <a:solidFill>
                  <a:srgbClr val="95E8E3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  <a:sym typeface="Lato"/>
              </a:rPr>
              <a:t>ATTACKERS</a:t>
            </a:r>
            <a:r>
              <a:rPr kumimoji="0" lang="en-US" sz="4900" b="0" i="0" u="none" strike="noStrike" kern="0" cap="none" spc="0" normalizeH="0" baseline="0" noProof="0" dirty="0">
                <a:ln>
                  <a:noFill/>
                </a:ln>
                <a:solidFill>
                  <a:srgbClr val="95E8E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 </a:t>
            </a:r>
            <a:r>
              <a:rPr kumimoji="0" lang="en-US" sz="4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DO</a:t>
            </a:r>
            <a:endParaRPr kumimoji="0" lang="en-US" sz="4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79612" y="6139818"/>
            <a:ext cx="1590901" cy="224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rPr>
              <a:t>August 2024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xmlns="" id="{DA943596-632B-6D7B-B5FB-2C9102944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40" y="6252212"/>
            <a:ext cx="1902215" cy="41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1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745203" y="3276600"/>
            <a:ext cx="5155592" cy="2136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9900" b="1" dirty="0">
              <a:solidFill>
                <a:srgbClr val="CFFC71"/>
              </a:solidFill>
              <a:latin typeface="Titillium Web" panose="00000500000000000000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93812" y="685800"/>
            <a:ext cx="9829800" cy="2514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kern="0" dirty="0">
                <a:solidFill>
                  <a:srgbClr val="0A3751"/>
                </a:solidFill>
                <a:latin typeface="Titillium Web" panose="00000500000000000000" pitchFamily="2" charset="0"/>
                <a:ea typeface="Open Sans ExtraBold" pitchFamily="2" charset="0"/>
                <a:cs typeface="Open Sans ExtraBold" pitchFamily="2" charset="0"/>
                <a:sym typeface="Lato"/>
              </a:rPr>
              <a:t>The Best Defense is a Good Offense.</a:t>
            </a:r>
            <a:endParaRPr lang="en-US" sz="4100" b="1" dirty="0">
              <a:solidFill>
                <a:srgbClr val="0A3751"/>
              </a:solidFill>
              <a:latin typeface="Titillium Web" panose="00000500000000000000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26" y="1989600"/>
            <a:ext cx="1069031" cy="1004772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217612" y="3157827"/>
            <a:ext cx="4419600" cy="804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100" b="1" kern="0" dirty="0">
                <a:solidFill>
                  <a:srgbClr val="0A3751"/>
                </a:solidFill>
                <a:latin typeface="Titillium Web" panose="00000500000000000000" pitchFamily="2" charset="0"/>
                <a:ea typeface="Open Sans SemiBold" pitchFamily="2" charset="0"/>
                <a:cs typeface="Open Sans SemiBold" pitchFamily="2" charset="0"/>
                <a:sym typeface="Lato"/>
              </a:rPr>
              <a:t>Offensive Security</a:t>
            </a:r>
            <a:endParaRPr lang="en-US" sz="3100" b="1" dirty="0">
              <a:solidFill>
                <a:srgbClr val="0A3751"/>
              </a:solidFill>
              <a:latin typeface="Titillium Web" panose="00000500000000000000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2" y="3276601"/>
            <a:ext cx="417305" cy="23622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098" y="1828800"/>
            <a:ext cx="1240114" cy="1165572"/>
          </a:xfrm>
          <a:prstGeom prst="rect">
            <a:avLst/>
          </a:prstGeom>
        </p:spPr>
      </p:pic>
      <p:sp>
        <p:nvSpPr>
          <p:cNvPr id="37" name="Title 1"/>
          <p:cNvSpPr txBox="1">
            <a:spLocks/>
          </p:cNvSpPr>
          <p:nvPr/>
        </p:nvSpPr>
        <p:spPr>
          <a:xfrm>
            <a:off x="7480738" y="3090027"/>
            <a:ext cx="4419600" cy="804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100" b="1" kern="0" dirty="0">
                <a:solidFill>
                  <a:srgbClr val="0A3751"/>
                </a:solidFill>
                <a:latin typeface="Titillium Web" panose="00000500000000000000" pitchFamily="2" charset="0"/>
                <a:ea typeface="Open Sans SemiBold" pitchFamily="2" charset="0"/>
                <a:cs typeface="Open Sans SemiBold" pitchFamily="2" charset="0"/>
                <a:sym typeface="Lato"/>
              </a:rPr>
              <a:t>Defensive Security</a:t>
            </a:r>
            <a:endParaRPr lang="en-US" sz="3100" b="1" dirty="0">
              <a:solidFill>
                <a:srgbClr val="0A3751"/>
              </a:solidFill>
              <a:latin typeface="Titillium Web" panose="00000500000000000000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27" y="4036792"/>
            <a:ext cx="380999" cy="358098"/>
          </a:xfrm>
          <a:prstGeom prst="rect">
            <a:avLst/>
          </a:prstGeom>
        </p:spPr>
      </p:pic>
      <p:sp>
        <p:nvSpPr>
          <p:cNvPr id="39" name="Title 1"/>
          <p:cNvSpPr txBox="1">
            <a:spLocks/>
          </p:cNvSpPr>
          <p:nvPr/>
        </p:nvSpPr>
        <p:spPr>
          <a:xfrm>
            <a:off x="1778326" y="398918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Vulnerability Assessments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64" y="3985302"/>
            <a:ext cx="380999" cy="358098"/>
          </a:xfrm>
          <a:prstGeom prst="rect">
            <a:avLst/>
          </a:prstGeom>
        </p:spPr>
      </p:pic>
      <p:sp>
        <p:nvSpPr>
          <p:cNvPr id="41" name="Title 1"/>
          <p:cNvSpPr txBox="1">
            <a:spLocks/>
          </p:cNvSpPr>
          <p:nvPr/>
        </p:nvSpPr>
        <p:spPr>
          <a:xfrm>
            <a:off x="7975763" y="393769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Implementing Controls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4570192"/>
            <a:ext cx="380999" cy="358098"/>
          </a:xfrm>
          <a:prstGeom prst="rect">
            <a:avLst/>
          </a:prstGeom>
        </p:spPr>
      </p:pic>
      <p:sp>
        <p:nvSpPr>
          <p:cNvPr id="43" name="Title 1"/>
          <p:cNvSpPr txBox="1">
            <a:spLocks/>
          </p:cNvSpPr>
          <p:nvPr/>
        </p:nvSpPr>
        <p:spPr>
          <a:xfrm>
            <a:off x="1751011" y="452258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Penetration Testing 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309" y="4518702"/>
            <a:ext cx="380999" cy="358098"/>
          </a:xfrm>
          <a:prstGeom prst="rect">
            <a:avLst/>
          </a:prstGeom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7970508" y="447109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Security Monitoring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128302"/>
            <a:ext cx="380999" cy="358098"/>
          </a:xfrm>
          <a:prstGeom prst="rect">
            <a:avLst/>
          </a:prstGeom>
        </p:spPr>
      </p:pic>
      <p:sp>
        <p:nvSpPr>
          <p:cNvPr id="47" name="Title 1"/>
          <p:cNvSpPr txBox="1">
            <a:spLocks/>
          </p:cNvSpPr>
          <p:nvPr/>
        </p:nvSpPr>
        <p:spPr>
          <a:xfrm>
            <a:off x="1751011" y="508069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Social Engineering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13" y="5076812"/>
            <a:ext cx="380999" cy="358098"/>
          </a:xfrm>
          <a:prstGeom prst="rect">
            <a:avLst/>
          </a:prstGeom>
        </p:spPr>
      </p:pic>
      <p:sp>
        <p:nvSpPr>
          <p:cNvPr id="49" name="Title 1"/>
          <p:cNvSpPr txBox="1">
            <a:spLocks/>
          </p:cNvSpPr>
          <p:nvPr/>
        </p:nvSpPr>
        <p:spPr>
          <a:xfrm>
            <a:off x="7999412" y="5029200"/>
            <a:ext cx="5105400" cy="862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 Web" panose="00000500000000000000" pitchFamily="2" charset="0"/>
                <a:ea typeface="Open Sans Medium" pitchFamily="2" charset="0"/>
                <a:cs typeface="Open Sans Medium" pitchFamily="2" charset="0"/>
                <a:sym typeface="Lato"/>
              </a:rPr>
              <a:t>Incident Response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Titillium Web" panose="00000500000000000000" pitchFamily="2" charset="0"/>
              <a:ea typeface="Open Sans Medium" pitchFamily="2" charset="0"/>
              <a:cs typeface="Open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7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37" grpId="0"/>
      <p:bldP spid="39" grpId="0"/>
      <p:bldP spid="41" grpId="0"/>
      <p:bldP spid="43" grpId="0"/>
      <p:bldP spid="45" grpId="0"/>
      <p:bldP spid="47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4572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rgbClr val="CFFC71"/>
                </a:solidFill>
                <a:latin typeface="Titillium Web" panose="00000500000000000000" pitchFamily="2" charset="0"/>
              </a:rPr>
              <a:t>Automated Attack Validation (AAV) </a:t>
            </a:r>
            <a:r>
              <a:rPr lang="en-US" sz="3700" b="1" dirty="0">
                <a:solidFill>
                  <a:schemeClr val="bg1"/>
                </a:solidFill>
                <a:latin typeface="Titillium Web" panose="00000500000000000000" pitchFamily="2" charset="0"/>
              </a:rPr>
              <a:t>&amp; its </a:t>
            </a:r>
            <a:r>
              <a:rPr lang="en-US" sz="3700" b="1" dirty="0">
                <a:solidFill>
                  <a:srgbClr val="95E8E3"/>
                </a:solidFill>
                <a:latin typeface="Titillium Web" panose="00000500000000000000" pitchFamily="2" charset="0"/>
              </a:rPr>
              <a:t>Purpose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91" y="1435705"/>
            <a:ext cx="5158921" cy="49326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622425"/>
            <a:ext cx="762000" cy="71619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444292" y="1744986"/>
            <a:ext cx="2057400" cy="103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solidFill>
                  <a:srgbClr val="95E8E3"/>
                </a:solidFill>
                <a:latin typeface="Titillium Web Black" panose="00000A00000000000000" pitchFamily="2" charset="0"/>
              </a:rPr>
              <a:t>01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932612" y="1622425"/>
            <a:ext cx="48006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Demonstrate</a:t>
            </a:r>
            <a:r>
              <a:rPr lang="en-US" sz="2300" b="1" dirty="0">
                <a:solidFill>
                  <a:srgbClr val="CFFC71"/>
                </a:solidFill>
                <a:latin typeface="Titillium Web" panose="00000500000000000000" pitchFamily="2" charset="0"/>
              </a:rPr>
              <a:t> real-world </a:t>
            </a:r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risk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932612" y="2026991"/>
            <a:ext cx="3733800" cy="1195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Titillium Web" panose="00000500000000000000" pitchFamily="2" charset="0"/>
              </a:rPr>
              <a:t>by simulating a malicious threat actor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21" y="2308225"/>
            <a:ext cx="72366" cy="609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04" y="2841625"/>
            <a:ext cx="762000" cy="716197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5446884" y="2964186"/>
            <a:ext cx="2057400" cy="103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solidFill>
                  <a:srgbClr val="95E8E3"/>
                </a:solidFill>
                <a:latin typeface="Titillium Web Black" panose="00000A00000000000000" pitchFamily="2" charset="0"/>
              </a:rPr>
              <a:t>02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932612" y="2841625"/>
            <a:ext cx="48006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300" b="1" dirty="0">
                <a:solidFill>
                  <a:srgbClr val="CFFC71"/>
                </a:solidFill>
                <a:latin typeface="Titillium Web" panose="00000500000000000000" pitchFamily="2" charset="0"/>
              </a:rPr>
              <a:t>Evaluate</a:t>
            </a:r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 current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932612" y="3246191"/>
            <a:ext cx="3733800" cy="1195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Titillium Web" panose="00000500000000000000" pitchFamily="2" charset="0"/>
              </a:rPr>
              <a:t>Security detection and monitoring controls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29" y="3527425"/>
            <a:ext cx="72366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04" y="4060825"/>
            <a:ext cx="762000" cy="716197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5446884" y="4183386"/>
            <a:ext cx="2057400" cy="103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solidFill>
                  <a:srgbClr val="95E8E3"/>
                </a:solidFill>
                <a:latin typeface="Titillium Web Black" panose="00000A00000000000000" pitchFamily="2" charset="0"/>
              </a:rPr>
              <a:t>03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6932612" y="4060825"/>
            <a:ext cx="48006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Provide </a:t>
            </a:r>
            <a:r>
              <a:rPr lang="en-US" sz="2300" b="1" dirty="0">
                <a:solidFill>
                  <a:srgbClr val="CFFC71"/>
                </a:solidFill>
                <a:latin typeface="Titillium Web" panose="00000500000000000000" pitchFamily="2" charset="0"/>
              </a:rPr>
              <a:t>Businesses</a:t>
            </a:r>
            <a:endParaRPr lang="en-US" sz="2300" b="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932612" y="4465391"/>
            <a:ext cx="3733800" cy="1195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Titillium Web" panose="00000500000000000000" pitchFamily="2" charset="0"/>
              </a:rPr>
              <a:t>with remediation strategies to mitigate risk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05" y="4746625"/>
            <a:ext cx="72366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04" y="5280025"/>
            <a:ext cx="762000" cy="716197"/>
          </a:xfrm>
          <a:prstGeom prst="rect">
            <a:avLst/>
          </a:prstGeom>
        </p:spPr>
      </p:pic>
      <p:sp>
        <p:nvSpPr>
          <p:cNvPr id="38" name="Title 1"/>
          <p:cNvSpPr txBox="1">
            <a:spLocks/>
          </p:cNvSpPr>
          <p:nvPr/>
        </p:nvSpPr>
        <p:spPr>
          <a:xfrm>
            <a:off x="5446884" y="5402586"/>
            <a:ext cx="2057400" cy="103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solidFill>
                  <a:srgbClr val="95E8E3"/>
                </a:solidFill>
                <a:latin typeface="Titillium Web Black" panose="00000A00000000000000" pitchFamily="2" charset="0"/>
              </a:rPr>
              <a:t>04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6932612" y="5280025"/>
            <a:ext cx="48006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Understand how </a:t>
            </a:r>
            <a:r>
              <a:rPr lang="en-US" sz="2300" b="1" dirty="0">
                <a:solidFill>
                  <a:srgbClr val="CFFC71"/>
                </a:solidFill>
                <a:latin typeface="Titillium Web" panose="00000500000000000000" pitchFamily="2" charset="0"/>
              </a:rPr>
              <a:t>Attackers</a:t>
            </a:r>
            <a:r>
              <a:rPr lang="en-US" sz="2300" b="1" dirty="0">
                <a:solidFill>
                  <a:schemeClr val="bg1"/>
                </a:solidFill>
                <a:latin typeface="Titillium Web" panose="00000500000000000000" pitchFamily="2" charset="0"/>
              </a:rPr>
              <a:t> target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6932612" y="5684591"/>
            <a:ext cx="4343400" cy="1195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Titillium Web" panose="00000500000000000000" pitchFamily="2" charset="0"/>
              </a:rPr>
              <a:t>Their most confidential/sensitive data</a:t>
            </a:r>
          </a:p>
        </p:txBody>
      </p:sp>
    </p:spTree>
    <p:extLst>
      <p:ext uri="{BB962C8B-B14F-4D97-AF65-F5344CB8AC3E}">
        <p14:creationId xmlns:p14="http://schemas.microsoft.com/office/powerpoint/2010/main" val="27340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1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00"/>
                            </p:stCondLst>
                            <p:childTnLst>
                              <p:par>
                                <p:cTn id="7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8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2" grpId="0"/>
      <p:bldP spid="24" grpId="0"/>
      <p:bldP spid="25" grpId="0"/>
      <p:bldP spid="26" grpId="0"/>
      <p:bldP spid="33" grpId="0"/>
      <p:bldP spid="34" grpId="0"/>
      <p:bldP spid="35" grpId="0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533400"/>
            <a:ext cx="10361851" cy="838200"/>
          </a:xfrm>
        </p:spPr>
        <p:txBody>
          <a:bodyPr anchor="t">
            <a:normAutofit/>
          </a:bodyPr>
          <a:lstStyle/>
          <a:p>
            <a:r>
              <a:rPr lang="en-US" sz="4100" b="1" dirty="0">
                <a:solidFill>
                  <a:srgbClr val="0A3751"/>
                </a:solidFill>
                <a:latin typeface="Titillium Web" panose="00000500000000000000" pitchFamily="2" charset="0"/>
              </a:rPr>
              <a:t>Automated Attack Validation Works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067911" y="1371600"/>
            <a:ext cx="10360501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srgbClr val="0A3751"/>
                </a:solidFill>
                <a:latin typeface="Titillium Web SemiBold" panose="00000700000000000000" pitchFamily="2" charset="0"/>
              </a:rPr>
              <a:t>Automated Attack Validation is unquestionably successful in revealing the potential paths that threat actors could take for breaking into and moving across your network to</a:t>
            </a:r>
          </a:p>
          <a:p>
            <a:r>
              <a:rPr lang="en-US" sz="2100" b="1" dirty="0">
                <a:solidFill>
                  <a:srgbClr val="0A3751"/>
                </a:solidFill>
                <a:latin typeface="Titillium Web SemiBold" panose="000007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2538451"/>
            <a:ext cx="2590800" cy="21859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49" y="3048000"/>
            <a:ext cx="679327" cy="679327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1182749" y="3886200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A3751"/>
                </a:solidFill>
                <a:latin typeface="Titillium Web SemiBold" panose="00000700000000000000" pitchFamily="2" charset="0"/>
              </a:rPr>
              <a:t>Access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49" y="2538451"/>
            <a:ext cx="2590800" cy="218594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86" y="3048000"/>
            <a:ext cx="679327" cy="679327"/>
          </a:xfrm>
          <a:prstGeom prst="rect">
            <a:avLst/>
          </a:prstGeom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3891085" y="3886200"/>
            <a:ext cx="1711263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A3751"/>
                </a:solidFill>
                <a:latin typeface="Titillium Web SemiBold" panose="00000700000000000000" pitchFamily="2" charset="0"/>
              </a:rPr>
              <a:t>Manipulate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2" y="2514600"/>
            <a:ext cx="2590800" cy="218594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149" y="3024149"/>
            <a:ext cx="679327" cy="679327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6592949" y="3862349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A3751"/>
                </a:solidFill>
                <a:latin typeface="Titillium Web SemiBold" panose="00000700000000000000" pitchFamily="2" charset="0"/>
              </a:rPr>
              <a:t>Damage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49" y="2514600"/>
            <a:ext cx="2590800" cy="218594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486" y="3024149"/>
            <a:ext cx="679327" cy="679327"/>
          </a:xfrm>
          <a:prstGeom prst="rect">
            <a:avLst/>
          </a:prstGeom>
        </p:spPr>
      </p:pic>
      <p:sp>
        <p:nvSpPr>
          <p:cNvPr id="35" name="Title 1"/>
          <p:cNvSpPr txBox="1">
            <a:spLocks/>
          </p:cNvSpPr>
          <p:nvPr/>
        </p:nvSpPr>
        <p:spPr>
          <a:xfrm>
            <a:off x="9301285" y="3862349"/>
            <a:ext cx="1711263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A3751"/>
                </a:solidFill>
                <a:latin typeface="Titillium Web SemiBold" panose="00000700000000000000" pitchFamily="2" charset="0"/>
              </a:rPr>
              <a:t>Sell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991711" y="5159375"/>
            <a:ext cx="10360501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srgbClr val="0A3751"/>
                </a:solidFill>
                <a:latin typeface="Titillium Web SemiBold" panose="00000700000000000000" pitchFamily="2" charset="0"/>
              </a:rPr>
              <a:t>valuable data and systems within your organization. Focusing on defensive security alone, like many companies do, is a fundamentally flawed strategy.</a:t>
            </a:r>
          </a:p>
        </p:txBody>
      </p:sp>
    </p:spTree>
    <p:extLst>
      <p:ext uri="{BB962C8B-B14F-4D97-AF65-F5344CB8AC3E}">
        <p14:creationId xmlns:p14="http://schemas.microsoft.com/office/powerpoint/2010/main" val="331839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6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1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26" grpId="0"/>
      <p:bldP spid="29" grpId="0"/>
      <p:bldP spid="32" grpId="0"/>
      <p:bldP spid="35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511175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  <a:latin typeface="Titillium Web" panose="00000500000000000000" pitchFamily="2" charset="0"/>
              </a:rPr>
              <a:t>Why Does </a:t>
            </a:r>
            <a:r>
              <a:rPr lang="en-US" sz="3700" b="1" dirty="0">
                <a:solidFill>
                  <a:srgbClr val="95E8E3"/>
                </a:solidFill>
                <a:latin typeface="Titillium Web" panose="00000500000000000000" pitchFamily="2" charset="0"/>
              </a:rPr>
              <a:t>Your Organization </a:t>
            </a:r>
            <a:r>
              <a:rPr lang="en-US" sz="3700" b="1" dirty="0">
                <a:solidFill>
                  <a:schemeClr val="bg1"/>
                </a:solidFill>
                <a:latin typeface="Titillium Web" panose="00000500000000000000" pitchFamily="2" charset="0"/>
              </a:rPr>
              <a:t>Need</a:t>
            </a:r>
            <a:br>
              <a:rPr lang="en-US" sz="3700" b="1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en-US" sz="3700" b="1" dirty="0">
                <a:solidFill>
                  <a:schemeClr val="bg1"/>
                </a:solidFill>
                <a:latin typeface="Titillium Web" panose="00000500000000000000" pitchFamily="2" charset="0"/>
              </a:rPr>
              <a:t> </a:t>
            </a:r>
            <a:r>
              <a:rPr lang="en-US" sz="3700" b="1" dirty="0">
                <a:solidFill>
                  <a:srgbClr val="CFFC71"/>
                </a:solidFill>
                <a:latin typeface="Titillium Web" panose="00000500000000000000" pitchFamily="2" charset="0"/>
              </a:rPr>
              <a:t>Automated Attack Validation </a:t>
            </a:r>
            <a:r>
              <a:rPr lang="en-US" sz="3700" b="1" dirty="0">
                <a:solidFill>
                  <a:srgbClr val="95E8E3"/>
                </a:solidFill>
                <a:latin typeface="Titillium Web" panose="00000500000000000000" pitchFamily="2" charset="0"/>
              </a:rPr>
              <a:t>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6812" y="1981200"/>
            <a:ext cx="5410200" cy="3886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bg1"/>
                </a:solidFill>
                <a:latin typeface="Titillium Web" panose="00000500000000000000" pitchFamily="2" charset="0"/>
              </a:rPr>
              <a:t>AAV allow organizations to assess their cyber security posture based on realistic attack scenarios, which enables them to address issues that would be overlooked if they followed a solely defensive approach.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" y="2450866"/>
            <a:ext cx="5181600" cy="28069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4029368"/>
            <a:ext cx="399905" cy="375867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932612" y="3962400"/>
            <a:ext cx="3733800" cy="780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95E8E3"/>
                </a:solidFill>
                <a:latin typeface="Titillium Web SemiBold" panose="00000700000000000000" pitchFamily="2" charset="0"/>
              </a:rPr>
              <a:t>AAV reveals crucial security flaws.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4881933"/>
            <a:ext cx="399905" cy="375867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6932612" y="4764028"/>
            <a:ext cx="4572000" cy="12557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95E8E3"/>
                </a:solidFill>
                <a:latin typeface="Titillium Web SemiBold" panose="00000700000000000000" pitchFamily="2" charset="0"/>
              </a:rPr>
              <a:t>They expose issues beyond the scope of vulnerability assessments.</a:t>
            </a:r>
          </a:p>
        </p:txBody>
      </p:sp>
    </p:spTree>
    <p:extLst>
      <p:ext uri="{BB962C8B-B14F-4D97-AF65-F5344CB8AC3E}">
        <p14:creationId xmlns:p14="http://schemas.microsoft.com/office/powerpoint/2010/main" val="29389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90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761" y="685800"/>
            <a:ext cx="10360501" cy="1764013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>Automated Attack Validation </a:t>
            </a:r>
            <a:b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</a:br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>is Worth Every Penny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6412" y="2743200"/>
            <a:ext cx="3962400" cy="3581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Using the results of a penetration test, your organization can identify ways to protect its most valuable data by reducing the number of attack vectors and accessible paths to sensitive resources and systems.</a:t>
            </a:r>
          </a:p>
        </p:txBody>
      </p:sp>
      <p:pic>
        <p:nvPicPr>
          <p:cNvPr id="7" name="Picture 6" descr="A computer and a shield&#10;&#10;Description automatically generated">
            <a:extLst>
              <a:ext uri="{FF2B5EF4-FFF2-40B4-BE49-F238E27FC236}">
                <a16:creationId xmlns:a16="http://schemas.microsoft.com/office/drawing/2014/main" xmlns="" id="{7298E15B-F30C-051F-A326-60082DDFE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2133600"/>
            <a:ext cx="5897711" cy="317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3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761" y="979788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>Red Team On Demand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6412" y="2133600"/>
            <a:ext cx="3962400" cy="3581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Take advantage of the expertise of seasoned penetration testers without hiring one.</a:t>
            </a:r>
          </a:p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/>
            </a:r>
            <a:b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</a:br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LMNTRIX AAV is equivalent to hiring a team of </a:t>
            </a:r>
            <a:r>
              <a:rPr lang="en-US" sz="2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eCPPT</a:t>
            </a:r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, OSCP, and OSCE certified consultants with decades of experience and over 13 industry certifications to help you carry out a network penetration test with the click of a few buttons. 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xmlns="" id="{7BCD2AFC-8A3A-EBE0-07EB-C6C713823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" y="2057400"/>
            <a:ext cx="5968999" cy="404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7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761" y="609600"/>
            <a:ext cx="10360501" cy="1840213"/>
          </a:xfrm>
        </p:spPr>
        <p:txBody>
          <a:bodyPr anchor="t">
            <a:normAutofit fontScale="90000"/>
          </a:bodyPr>
          <a:lstStyle/>
          <a:p>
            <a:r>
              <a:rPr lang="en-US" sz="4000" b="1" dirty="0">
                <a:solidFill>
                  <a:srgbClr val="0A3751"/>
                </a:solidFill>
                <a:latin typeface="Titillium Web" panose="00000500000000000000" pitchFamily="2" charset="0"/>
              </a:rPr>
              <a:t>Automated Attack Validation</a:t>
            </a:r>
            <a:br>
              <a:rPr lang="en-US" sz="4000" b="1" dirty="0">
                <a:solidFill>
                  <a:srgbClr val="0A3751"/>
                </a:solidFill>
                <a:latin typeface="Titillium Web" panose="00000500000000000000" pitchFamily="2" charset="0"/>
              </a:rPr>
            </a:br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>Our Modern Approach to </a:t>
            </a:r>
            <a:r>
              <a:rPr lang="en-US" sz="3700" b="1" dirty="0" err="1">
                <a:solidFill>
                  <a:srgbClr val="0A3751"/>
                </a:solidFill>
                <a:latin typeface="Titillium Web" panose="00000500000000000000" pitchFamily="2" charset="0"/>
              </a:rPr>
              <a:t>PenTesting</a:t>
            </a:r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/>
            </a:r>
            <a:b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</a:br>
            <a:r>
              <a:rPr lang="en-US" sz="2100" dirty="0">
                <a:solidFill>
                  <a:srgbClr val="95E8E3"/>
                </a:solidFill>
                <a:latin typeface="Titillium Web SemiBold" panose="00000700000000000000" pitchFamily="2" charset="0"/>
              </a:rPr>
              <a:t>We make network penetration testing easy, efficient, scalable, and affordable for businesses that take cyber security seriously.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932612" y="2617488"/>
            <a:ext cx="3962400" cy="3581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Test your network monthly or as new threats emerge. Schedule a test within minutes and keep track of your organization’s risk profile in near real-time. Our reports will show you trending data, allowing your team to see improvements from one month to another.</a:t>
            </a:r>
          </a:p>
        </p:txBody>
      </p:sp>
      <p:pic>
        <p:nvPicPr>
          <p:cNvPr id="3078" name="Picture 6" descr="Image">
            <a:extLst>
              <a:ext uri="{FF2B5EF4-FFF2-40B4-BE49-F238E27FC236}">
                <a16:creationId xmlns:a16="http://schemas.microsoft.com/office/drawing/2014/main" xmlns="" id="{900ABB49-25A6-FA87-B802-51C8A5256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2" y="2579807"/>
            <a:ext cx="4964134" cy="374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94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761" y="979788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rgbClr val="0A3751"/>
                </a:solidFill>
                <a:latin typeface="Titillium Web" panose="00000500000000000000" pitchFamily="2" charset="0"/>
              </a:rPr>
              <a:t>Real-time Visibility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6412" y="2133600"/>
            <a:ext cx="3962400" cy="3581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Correlate our Activity Log with your SIEM and incident response procedures. Our real-time activity logs ensures your organization knows what’s happening and when. Find gaps in your security monitoring controls as the network penetration test occurs in real-time.</a:t>
            </a:r>
          </a:p>
        </p:txBody>
      </p:sp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xmlns="" id="{98C8E51C-7A33-F3F9-D3EE-416EC090C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2" y="1905000"/>
            <a:ext cx="4645927" cy="474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23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C9C83730-3044-0240-C6BE-EBD45D1C7C84}"/>
              </a:ext>
            </a:extLst>
          </p:cNvPr>
          <p:cNvSpPr txBox="1">
            <a:spLocks/>
          </p:cNvSpPr>
          <p:nvPr/>
        </p:nvSpPr>
        <p:spPr>
          <a:xfrm>
            <a:off x="1142761" y="979788"/>
            <a:ext cx="10360501" cy="147002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Save Time &amp; Be in Control</a:t>
            </a:r>
            <a:endParaRPr lang="en-US" sz="3700" b="1" dirty="0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AD6C9CAA-680A-34B4-62F7-D08C70FB3B24}"/>
              </a:ext>
            </a:extLst>
          </p:cNvPr>
          <p:cNvSpPr txBox="1">
            <a:spLocks/>
          </p:cNvSpPr>
          <p:nvPr/>
        </p:nvSpPr>
        <p:spPr>
          <a:xfrm>
            <a:off x="6856412" y="2133600"/>
            <a:ext cx="3962400" cy="3581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Titillium Web SemiBold" panose="00000700000000000000" pitchFamily="2" charset="0"/>
              </a:rPr>
              <a:t>Deploy an agent, schedule an internal assessment, and get detailed reports within a few days. You’re in command. You control the schedule, frequency, and scope of every assessment. Simply deploy, click and go. </a:t>
            </a:r>
          </a:p>
        </p:txBody>
      </p:sp>
      <p:pic>
        <p:nvPicPr>
          <p:cNvPr id="18" name="Picture 17" descr="A black and blue logo&#10;&#10;Description automatically generated">
            <a:extLst>
              <a:ext uri="{FF2B5EF4-FFF2-40B4-BE49-F238E27FC236}">
                <a16:creationId xmlns:a16="http://schemas.microsoft.com/office/drawing/2014/main" xmlns="" id="{46C18BC4-9594-E448-7844-3C386625C9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001" y="6248400"/>
            <a:ext cx="1900530" cy="4287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E818123B-0F92-2DCB-81EA-EB78F4574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61" y="1828800"/>
            <a:ext cx="4037251" cy="451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2012" y="914400"/>
            <a:ext cx="6012274" cy="1905000"/>
          </a:xfrm>
        </p:spPr>
        <p:txBody>
          <a:bodyPr anchor="t">
            <a:normAutofit/>
          </a:bodyPr>
          <a:lstStyle/>
          <a:p>
            <a:pPr algn="l"/>
            <a: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  <a:t>We make Penetration </a:t>
            </a:r>
            <a:b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</a:br>
            <a: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  <a:t>Testing </a:t>
            </a:r>
            <a:r>
              <a:rPr lang="en-US" sz="3400" b="1" dirty="0">
                <a:solidFill>
                  <a:srgbClr val="00B0F0"/>
                </a:solidFill>
                <a:latin typeface="Titillium Web" panose="00000500000000000000" pitchFamily="2" charset="0"/>
              </a:rPr>
              <a:t>More Affordable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253" y="304800"/>
            <a:ext cx="6601099" cy="680421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397625" y="2438400"/>
            <a:ext cx="4876800" cy="1858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solidFill>
                  <a:srgbClr val="0A3751"/>
                </a:solidFill>
                <a:latin typeface="Titillium Web" panose="00000500000000000000" pitchFamily="2" charset="0"/>
              </a:rPr>
              <a:t>We deploy the </a:t>
            </a:r>
            <a:r>
              <a:rPr lang="en-US" sz="1900" b="1" dirty="0">
                <a:solidFill>
                  <a:srgbClr val="00B0F0"/>
                </a:solidFill>
                <a:latin typeface="Titillium Web" panose="00000500000000000000" pitchFamily="2" charset="0"/>
              </a:rPr>
              <a:t>latest technology </a:t>
            </a:r>
            <a:r>
              <a:rPr lang="en-US" sz="1900" dirty="0">
                <a:solidFill>
                  <a:srgbClr val="0A3751"/>
                </a:solidFill>
                <a:latin typeface="Titillium Web" panose="00000500000000000000" pitchFamily="2" charset="0"/>
              </a:rPr>
              <a:t>that helps our team perform penetration testing more efficiently and we pass those savings to bring you Penetration Testing at an affordable cost.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397625" y="3915710"/>
            <a:ext cx="4344987" cy="1037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solidFill>
                  <a:srgbClr val="0A3751"/>
                </a:solidFill>
                <a:latin typeface="Titillium Web" panose="00000500000000000000" pitchFamily="2" charset="0"/>
              </a:rPr>
              <a:t>AAV is more Penetration Tests </a:t>
            </a:r>
            <a:r>
              <a:rPr lang="en-US" sz="1900" b="1" dirty="0">
                <a:solidFill>
                  <a:srgbClr val="00B0F0"/>
                </a:solidFill>
                <a:latin typeface="Titillium Web" panose="00000500000000000000" pitchFamily="2" charset="0"/>
              </a:rPr>
              <a:t>without breaking the bank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397625" y="48768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latin typeface="Titillium Web" panose="00000500000000000000" pitchFamily="2" charset="0"/>
              </a:rPr>
              <a:t>Up to </a:t>
            </a:r>
            <a:r>
              <a:rPr lang="en-US" sz="1900" b="1" dirty="0">
                <a:solidFill>
                  <a:srgbClr val="00B0F0"/>
                </a:solidFill>
                <a:latin typeface="Titillium Web" panose="00000500000000000000" pitchFamily="2" charset="0"/>
              </a:rPr>
              <a:t>50% saving </a:t>
            </a:r>
            <a:r>
              <a:rPr lang="en-US" sz="1900" dirty="0">
                <a:latin typeface="Titillium Web" panose="00000500000000000000" pitchFamily="2" charset="0"/>
              </a:rPr>
              <a:t>compared to traditional approach</a:t>
            </a:r>
            <a:endParaRPr lang="en-US" sz="1900" dirty="0">
              <a:solidFill>
                <a:srgbClr val="00B0F0"/>
              </a:solidFill>
              <a:latin typeface="Titillium Web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3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338" y="1676400"/>
            <a:ext cx="6012274" cy="1905000"/>
          </a:xfrm>
        </p:spPr>
        <p:txBody>
          <a:bodyPr anchor="t">
            <a:normAutofit/>
          </a:bodyPr>
          <a:lstStyle/>
          <a:p>
            <a:pPr algn="l"/>
            <a:r>
              <a:rPr lang="en-US" sz="3500" b="1" dirty="0">
                <a:solidFill>
                  <a:schemeClr val="bg1"/>
                </a:solidFill>
                <a:latin typeface="Titillium Web" panose="00000500000000000000" pitchFamily="2" charset="0"/>
              </a:rPr>
              <a:t>We make Penetration </a:t>
            </a:r>
            <a:br>
              <a:rPr lang="en-US" sz="3500" b="1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en-US" sz="3500" b="1" dirty="0">
                <a:solidFill>
                  <a:schemeClr val="bg1"/>
                </a:solidFill>
                <a:latin typeface="Titillium Web" panose="00000500000000000000" pitchFamily="2" charset="0"/>
              </a:rPr>
              <a:t>Testing </a:t>
            </a:r>
            <a:r>
              <a:rPr lang="en-US" sz="3500" b="1" dirty="0">
                <a:solidFill>
                  <a:srgbClr val="CFFC71"/>
                </a:solidFill>
                <a:latin typeface="Titillium Web" panose="00000500000000000000" pitchFamily="2" charset="0"/>
              </a:rPr>
              <a:t>More Valuable.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11" y="533400"/>
            <a:ext cx="5967713" cy="585428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216025" y="3276600"/>
            <a:ext cx="4876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solidFill>
                  <a:schemeClr val="bg1"/>
                </a:solidFill>
                <a:latin typeface="Titillium Web" panose="00000500000000000000" pitchFamily="2" charset="0"/>
              </a:rPr>
              <a:t>Email and SMS </a:t>
            </a:r>
            <a:r>
              <a:rPr lang="en-US" sz="1900" b="1" dirty="0">
                <a:solidFill>
                  <a:srgbClr val="CFFC71"/>
                </a:solidFill>
                <a:latin typeface="Titillium Web" panose="00000500000000000000" pitchFamily="2" charset="0"/>
              </a:rPr>
              <a:t>notifications</a:t>
            </a:r>
            <a:r>
              <a:rPr lang="en-US" sz="1900" dirty="0">
                <a:solidFill>
                  <a:schemeClr val="bg1"/>
                </a:solidFill>
                <a:latin typeface="Titillium Web" panose="00000500000000000000" pitchFamily="2" charset="0"/>
              </a:rPr>
              <a:t> to stay in the loop during the penetration test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216025" y="40976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>
                <a:solidFill>
                  <a:srgbClr val="CFFC71"/>
                </a:solidFill>
                <a:latin typeface="Titillium Web" panose="00000500000000000000" pitchFamily="2" charset="0"/>
              </a:rPr>
              <a:t>Real-time</a:t>
            </a:r>
            <a:r>
              <a:rPr lang="en-US" sz="1900" dirty="0">
                <a:solidFill>
                  <a:schemeClr val="bg1"/>
                </a:solidFill>
                <a:latin typeface="Titillium Web" panose="00000500000000000000" pitchFamily="2" charset="0"/>
              </a:rPr>
              <a:t> tracking of attacks and findings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216025" y="47072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>
                <a:solidFill>
                  <a:srgbClr val="CFFC71"/>
                </a:solidFill>
                <a:latin typeface="Titillium Web" panose="00000500000000000000" pitchFamily="2" charset="0"/>
              </a:rPr>
              <a:t>Reports</a:t>
            </a:r>
            <a:r>
              <a:rPr lang="en-US" sz="1900" dirty="0">
                <a:solidFill>
                  <a:schemeClr val="bg1"/>
                </a:solidFill>
                <a:latin typeface="Titillium Web" panose="00000500000000000000" pitchFamily="2" charset="0"/>
              </a:rPr>
              <a:t> are available within </a:t>
            </a:r>
            <a:r>
              <a:rPr lang="en-US" sz="1900" b="1" dirty="0">
                <a:solidFill>
                  <a:srgbClr val="CFFC71"/>
                </a:solidFill>
                <a:latin typeface="Titillium Web" panose="00000500000000000000" pitchFamily="2" charset="0"/>
              </a:rPr>
              <a:t>24 hours </a:t>
            </a:r>
          </a:p>
          <a:p>
            <a:pPr algn="l"/>
            <a:r>
              <a:rPr lang="en-US" sz="1900" dirty="0">
                <a:solidFill>
                  <a:schemeClr val="bg1"/>
                </a:solidFill>
                <a:latin typeface="Titillium Web" panose="00000500000000000000" pitchFamily="2" charset="0"/>
              </a:rPr>
              <a:t>after a penetration test is complete</a:t>
            </a:r>
            <a:endParaRPr lang="en-US" sz="1900" dirty="0">
              <a:solidFill>
                <a:schemeClr val="bg1"/>
              </a:solidFill>
              <a:latin typeface="Titillium Web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46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2538" y="1371600"/>
            <a:ext cx="4793074" cy="2133600"/>
          </a:xfrm>
        </p:spPr>
        <p:txBody>
          <a:bodyPr anchor="t">
            <a:normAutofit/>
          </a:bodyPr>
          <a:lstStyle/>
          <a:p>
            <a:pPr algn="l"/>
            <a: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  <a:t>We makes Penetration </a:t>
            </a:r>
            <a:b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</a:br>
            <a:r>
              <a:rPr lang="en-US" sz="3400" b="1" dirty="0">
                <a:solidFill>
                  <a:srgbClr val="0A3751"/>
                </a:solidFill>
                <a:latin typeface="Titillium Web" panose="00000500000000000000" pitchFamily="2" charset="0"/>
              </a:rPr>
              <a:t>Testing </a:t>
            </a:r>
            <a:r>
              <a:rPr lang="en-US" sz="3400" b="1" dirty="0">
                <a:solidFill>
                  <a:srgbClr val="00B0F0"/>
                </a:solidFill>
                <a:latin typeface="Titillium Web" panose="00000500000000000000" pitchFamily="2" charset="0"/>
              </a:rPr>
              <a:t>EASY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3" y="1458369"/>
            <a:ext cx="6601098" cy="403987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680859" y="2743200"/>
            <a:ext cx="3960813" cy="1858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>
                <a:solidFill>
                  <a:srgbClr val="00B0F0"/>
                </a:solidFill>
                <a:latin typeface="Titillium Web" panose="00000500000000000000" pitchFamily="2" charset="0"/>
              </a:rPr>
              <a:t>IP Addresses per month changeable each month</a:t>
            </a:r>
            <a:endParaRPr lang="en-US" sz="1900" dirty="0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680860" y="3581400"/>
            <a:ext cx="3960812" cy="1020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solidFill>
                  <a:srgbClr val="0A3751"/>
                </a:solidFill>
                <a:latin typeface="Titillium Web" panose="00000500000000000000" pitchFamily="2" charset="0"/>
              </a:rPr>
              <a:t>Internal or External IP Addresses </a:t>
            </a:r>
          </a:p>
          <a:p>
            <a:pPr algn="l"/>
            <a:r>
              <a:rPr lang="en-US" sz="1900" b="1" dirty="0">
                <a:solidFill>
                  <a:srgbClr val="0A3751"/>
                </a:solidFill>
                <a:latin typeface="Titillium Web" panose="00000500000000000000" pitchFamily="2" charset="0"/>
              </a:rPr>
              <a:t>From 5 to 5000 IP Addresses per month</a:t>
            </a:r>
            <a:endParaRPr lang="en-US" sz="1900" b="1" dirty="0">
              <a:solidFill>
                <a:srgbClr val="00B0F0"/>
              </a:solidFill>
              <a:latin typeface="Titillium Web" panose="00000500000000000000" pitchFamily="2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715889" y="4773702"/>
            <a:ext cx="3546372" cy="10174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>
                <a:solidFill>
                  <a:srgbClr val="00B0F0"/>
                </a:solidFill>
                <a:latin typeface="Titillium Web SemiBold" panose="00000700000000000000" pitchFamily="2" charset="0"/>
              </a:rPr>
              <a:t>Helps show management issues on Critical systems</a:t>
            </a:r>
          </a:p>
        </p:txBody>
      </p:sp>
    </p:spTree>
    <p:extLst>
      <p:ext uri="{BB962C8B-B14F-4D97-AF65-F5344CB8AC3E}">
        <p14:creationId xmlns:p14="http://schemas.microsoft.com/office/powerpoint/2010/main" val="283189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2B7C548D-BF92-520B-65E9-04C3BADF2A66}"/>
              </a:ext>
            </a:extLst>
          </p:cNvPr>
          <p:cNvSpPr/>
          <p:nvPr/>
        </p:nvSpPr>
        <p:spPr>
          <a:xfrm flipV="1">
            <a:off x="5010000" y="1794161"/>
            <a:ext cx="2168825" cy="2126975"/>
          </a:xfrm>
          <a:prstGeom prst="ellipse">
            <a:avLst/>
          </a:prstGeom>
          <a:solidFill>
            <a:srgbClr val="017EBC"/>
          </a:solidFill>
          <a:ln w="22225"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en-US" sz="1799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xmlns="" id="{3330C3CF-1A43-D298-6458-0300397E6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42" b="33635"/>
          <a:stretch/>
        </p:blipFill>
        <p:spPr>
          <a:xfrm>
            <a:off x="5384905" y="2358602"/>
            <a:ext cx="1374720" cy="968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48C6175B-A19A-5E0F-BCBE-331D4362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0" y="4557592"/>
            <a:ext cx="10512862" cy="722091"/>
          </a:xfrm>
        </p:spPr>
        <p:txBody>
          <a:bodyPr>
            <a:normAutofit/>
          </a:bodyPr>
          <a:lstStyle/>
          <a:p>
            <a:pPr algn="ctr"/>
            <a:r>
              <a:rPr lang="en-US" sz="3599" dirty="0">
                <a:solidFill>
                  <a:schemeClr val="bg1"/>
                </a:solidFill>
              </a:rPr>
              <a:t>info@lmntrix.com</a:t>
            </a:r>
          </a:p>
        </p:txBody>
      </p:sp>
    </p:spTree>
    <p:extLst>
      <p:ext uri="{BB962C8B-B14F-4D97-AF65-F5344CB8AC3E}">
        <p14:creationId xmlns:p14="http://schemas.microsoft.com/office/powerpoint/2010/main" val="168233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87ad78-c7c4-4367-bd56-3c4ea8677ba5" xsi:nil="true"/>
    <lcf76f155ced4ddcb4097134ff3c332f xmlns="8f331e65-9f36-4068-84c2-7d47d08566a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3E2C01ECC7BC4BA5C88FC2BA5DE347" ma:contentTypeVersion="14" ma:contentTypeDescription="Create a new document." ma:contentTypeScope="" ma:versionID="74e2c89dd48f4fd0917c33bb43407b10">
  <xsd:schema xmlns:xsd="http://www.w3.org/2001/XMLSchema" xmlns:xs="http://www.w3.org/2001/XMLSchema" xmlns:p="http://schemas.microsoft.com/office/2006/metadata/properties" xmlns:ns2="8f331e65-9f36-4068-84c2-7d47d08566a3" xmlns:ns3="6287ad78-c7c4-4367-bd56-3c4ea8677ba5" targetNamespace="http://schemas.microsoft.com/office/2006/metadata/properties" ma:root="true" ma:fieldsID="6baa752a277af925ec8d2de5d0ff0a20" ns2:_="" ns3:_="">
    <xsd:import namespace="8f331e65-9f36-4068-84c2-7d47d08566a3"/>
    <xsd:import namespace="6287ad78-c7c4-4367-bd56-3c4ea8677b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31e65-9f36-4068-84c2-7d47d0856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2982c37-9b78-4fff-a4c1-ac36e09fce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7ad78-c7c4-4367-bd56-3c4ea8677b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068352c-3476-4ff6-8c8d-0fa06565a07d}" ma:internalName="TaxCatchAll" ma:showField="CatchAllData" ma:web="6287ad78-c7c4-4367-bd56-3c4ea8677b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304EB6-3F10-417A-BB52-A135BE1D6773}">
  <ds:schemaRefs>
    <ds:schemaRef ds:uri="http://purl.org/dc/dcmitype/"/>
    <ds:schemaRef ds:uri="6287ad78-c7c4-4367-bd56-3c4ea8677ba5"/>
    <ds:schemaRef ds:uri="http://www.w3.org/XML/1998/namespace"/>
    <ds:schemaRef ds:uri="http://purl.org/dc/elements/1.1/"/>
    <ds:schemaRef ds:uri="8f331e65-9f36-4068-84c2-7d47d08566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1CA120D-B010-4331-AE24-C67FA96FC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D4C312-9D1A-4A98-9D7E-36391A3AE2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331e65-9f36-4068-84c2-7d47d08566a3"/>
    <ds:schemaRef ds:uri="6287ad78-c7c4-4367-bd56-3c4ea8677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8658</TotalTime>
  <Words>432</Words>
  <Application>Microsoft Office PowerPoint</Application>
  <PresentationFormat>Custom</PresentationFormat>
  <Paragraphs>64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1_Office Theme</vt:lpstr>
      <vt:lpstr>ASSESS YOUR</vt:lpstr>
      <vt:lpstr>PowerPoint Presentation</vt:lpstr>
      <vt:lpstr>Automated Attack Validation (AAV) &amp; its Purpose</vt:lpstr>
      <vt:lpstr>Automated Attack Validation Works</vt:lpstr>
      <vt:lpstr>Why Does Your Organization Need  Automated Attack Validation ?</vt:lpstr>
      <vt:lpstr>Automated Attack Validation  is Worth Every Penny</vt:lpstr>
      <vt:lpstr>Red Team On Demand</vt:lpstr>
      <vt:lpstr>Automated Attack Validation Our Modern Approach to PenTesting We make network penetration testing easy, efficient, scalable, and affordable for businesses that take cyber security seriously.</vt:lpstr>
      <vt:lpstr>Real-time Visibility</vt:lpstr>
      <vt:lpstr>PowerPoint Presentation</vt:lpstr>
      <vt:lpstr>We make Penetration  Testing More Affordable</vt:lpstr>
      <vt:lpstr>We make Penetration  Testing More Valuable.</vt:lpstr>
      <vt:lpstr>We makes Penetration  Testing EASY</vt:lpstr>
      <vt:lpstr>info@lmntrix.com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PixelEye</dc:creator>
  <cp:lastModifiedBy>Finnese</cp:lastModifiedBy>
  <cp:revision>148</cp:revision>
  <dcterms:created xsi:type="dcterms:W3CDTF">2023-12-01T11:52:52Z</dcterms:created>
  <dcterms:modified xsi:type="dcterms:W3CDTF">2025-07-17T11:23:06Z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0x010100CC3E2C01ECC7BC4BA5C88FC2BA5DE347</vt:lpwstr>
  </property>
  <property fmtid="{D5CDD505-2E9C-101B-9397-08002B2CF9AE}" pid="3" name="MediaServiceImageTags">
    <vt:lpwstr/>
  </property>
</Properties>
</file>